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harts/chart9.xml" ContentType="application/vnd.openxmlformats-officedocument.drawingml.chart+xml"/>
  <Override PartName="/ppt/charts/chart7.xml" ContentType="application/vnd.openxmlformats-officedocument.drawingml.chart+xml"/>
  <Override PartName="/ppt/charts/chart3.xml" ContentType="application/vnd.openxmlformats-officedocument.drawingml.chart+xml"/>
  <Override PartName="/ppt/charts/chart5.xml" ContentType="application/vnd.openxmlformats-officedocument.drawingml.chart+xml"/>
  <Default Extension="xlsx" ContentType="application/vnd.openxmlformats-officedocument.spreadsheetml.sheet"/>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rawings/drawing1.xml" ContentType="application/vnd.openxmlformats-officedocument.drawingml.chartshapes+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theme/themeOverride2.xml" ContentType="application/vnd.openxmlformats-officedocument.themeOverr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charts/chart8.xml" ContentType="application/vnd.openxmlformats-officedocument.drawingml.chart+xml"/>
  <Override PartName="/ppt/slideLayouts/slideLayout10.xml" ContentType="application/vnd.openxmlformats-officedocument.presentationml.slideLayout+xml"/>
  <Default Extension="gif" ContentType="image/gif"/>
  <Override PartName="/ppt/charts/chart6.xml" ContentType="application/vnd.openxmlformats-officedocument.drawingml.chart+xml"/>
  <Override PartName="/ppt/charts/chart4.xml" ContentType="application/vnd.openxmlformats-officedocument.drawingml.char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3"/>
  </p:notesMasterIdLst>
  <p:handoutMasterIdLst>
    <p:handoutMasterId r:id="rId44"/>
  </p:handoutMasterIdLst>
  <p:sldIdLst>
    <p:sldId id="256" r:id="rId2"/>
    <p:sldId id="298" r:id="rId3"/>
    <p:sldId id="300" r:id="rId4"/>
    <p:sldId id="260" r:id="rId5"/>
    <p:sldId id="301" r:id="rId6"/>
    <p:sldId id="258" r:id="rId7"/>
    <p:sldId id="287" r:id="rId8"/>
    <p:sldId id="292" r:id="rId9"/>
    <p:sldId id="293" r:id="rId10"/>
    <p:sldId id="279" r:id="rId11"/>
    <p:sldId id="278" r:id="rId12"/>
    <p:sldId id="281" r:id="rId13"/>
    <p:sldId id="280" r:id="rId14"/>
    <p:sldId id="259" r:id="rId15"/>
    <p:sldId id="294" r:id="rId16"/>
    <p:sldId id="262" r:id="rId17"/>
    <p:sldId id="263" r:id="rId18"/>
    <p:sldId id="291" r:id="rId19"/>
    <p:sldId id="264" r:id="rId20"/>
    <p:sldId id="265" r:id="rId21"/>
    <p:sldId id="296" r:id="rId22"/>
    <p:sldId id="297" r:id="rId23"/>
    <p:sldId id="273" r:id="rId24"/>
    <p:sldId id="282" r:id="rId25"/>
    <p:sldId id="285" r:id="rId26"/>
    <p:sldId id="284" r:id="rId27"/>
    <p:sldId id="283" r:id="rId28"/>
    <p:sldId id="290" r:id="rId29"/>
    <p:sldId id="295" r:id="rId30"/>
    <p:sldId id="288" r:id="rId31"/>
    <p:sldId id="299" r:id="rId32"/>
    <p:sldId id="276" r:id="rId33"/>
    <p:sldId id="277" r:id="rId34"/>
    <p:sldId id="271" r:id="rId35"/>
    <p:sldId id="261" r:id="rId36"/>
    <p:sldId id="267" r:id="rId37"/>
    <p:sldId id="274" r:id="rId38"/>
    <p:sldId id="268" r:id="rId39"/>
    <p:sldId id="275" r:id="rId40"/>
    <p:sldId id="266" r:id="rId41"/>
    <p:sldId id="269" r:id="rId4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23B"/>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3" d="100"/>
          <a:sy n="63" d="100"/>
        </p:scale>
        <p:origin x="-1374" y="110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file:///C:\Documents%20and%20Settings\maureen.lesky\My%20Documents\Chart%20in%20Microsoft%20Office%20PowerPoint.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iieabqfs01\ASC_Public\MLesky\november%2030%20files%20from%20old%20computer\nov30\Comparisons_NM_continued.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iieabqfs01\ASC_Public\MLesky\november%2030%20files%20from%20old%20computer\nov30\Comparisons_NM_continued.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iieabqfs01\ASC_Public\MLesky\november%2030%20files%20from%20old%20computer\nov30\AZ%20State%20BIE%20SOS%20Comparison.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iieabqfs01\ASC_Public\MLesky\november%2030%20files%20from%20old%20computer\nov30\AZ%20State%20BIE%20SOS%20Comparison.xlsx" TargetMode="External"/></Relationships>
</file>

<file path=ppt/charts/_rels/chart6.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Office_Excel_Worksheet1.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Office_Excel_Worksheet2.xlsx"/></Relationships>
</file>

<file path=ppt/charts/_rels/chart8.xml.rels><?xml version="1.0" encoding="UTF-8" standalone="yes"?>
<Relationships xmlns="http://schemas.openxmlformats.org/package/2006/relationships"><Relationship Id="rId2" Type="http://schemas.openxmlformats.org/officeDocument/2006/relationships/oleObject" Target="Workbook1" TargetMode="External"/><Relationship Id="rId1" Type="http://schemas.openxmlformats.org/officeDocument/2006/relationships/themeOverride" Target="../theme/themeOverride1.xml"/></Relationships>
</file>

<file path=ppt/charts/_rels/chart9.xml.rels><?xml version="1.0" encoding="UTF-8" standalone="yes"?>
<Relationships xmlns="http://schemas.openxmlformats.org/package/2006/relationships"><Relationship Id="rId2" Type="http://schemas.openxmlformats.org/officeDocument/2006/relationships/package" Target="../embeddings/Microsoft_Office_Excel_Worksheet3.xlsx"/><Relationship Id="rId1" Type="http://schemas.openxmlformats.org/officeDocument/2006/relationships/themeOverride" Target="../theme/themeOverride2.xml"/></Relationships>
</file>

<file path=ppt/charts/chart1.xml><?xml version="1.0" encoding="utf-8"?>
<c:chartSpace xmlns:c="http://schemas.openxmlformats.org/drawingml/2006/chart" xmlns:a="http://schemas.openxmlformats.org/drawingml/2006/main" xmlns:r="http://schemas.openxmlformats.org/officeDocument/2006/relationships">
  <c:lang val="en-US"/>
  <c:chart>
    <c:plotArea>
      <c:layout/>
      <c:lineChart>
        <c:grouping val="standard"/>
        <c:ser>
          <c:idx val="0"/>
          <c:order val="0"/>
          <c:tx>
            <c:strRef>
              <c:f>Sheet1!$A$2</c:f>
              <c:strCache>
                <c:ptCount val="1"/>
                <c:pt idx="0">
                  <c:v>Reading</c:v>
                </c:pt>
              </c:strCache>
            </c:strRef>
          </c:tx>
          <c:marker>
            <c:symbol val="none"/>
          </c:marker>
          <c:cat>
            <c:numRef>
              <c:f>Sheet1!$B$1:$F$1</c:f>
              <c:numCache>
                <c:formatCode>General</c:formatCode>
                <c:ptCount val="5"/>
                <c:pt idx="0">
                  <c:v>2007</c:v>
                </c:pt>
                <c:pt idx="1">
                  <c:v>2008</c:v>
                </c:pt>
                <c:pt idx="2">
                  <c:v>2009</c:v>
                </c:pt>
                <c:pt idx="3">
                  <c:v>2010</c:v>
                </c:pt>
                <c:pt idx="4">
                  <c:v>2014</c:v>
                </c:pt>
              </c:numCache>
            </c:numRef>
          </c:cat>
          <c:val>
            <c:numRef>
              <c:f>Sheet1!$B$2:$F$2</c:f>
              <c:numCache>
                <c:formatCode>General</c:formatCode>
                <c:ptCount val="5"/>
                <c:pt idx="0">
                  <c:v>49</c:v>
                </c:pt>
                <c:pt idx="1">
                  <c:v>59</c:v>
                </c:pt>
                <c:pt idx="2">
                  <c:v>63</c:v>
                </c:pt>
                <c:pt idx="3">
                  <c:v>67</c:v>
                </c:pt>
                <c:pt idx="4">
                  <c:v>100</c:v>
                </c:pt>
              </c:numCache>
            </c:numRef>
          </c:val>
        </c:ser>
        <c:ser>
          <c:idx val="1"/>
          <c:order val="1"/>
          <c:tx>
            <c:strRef>
              <c:f>Sheet1!$A$3</c:f>
              <c:strCache>
                <c:ptCount val="1"/>
                <c:pt idx="0">
                  <c:v>Math</c:v>
                </c:pt>
              </c:strCache>
            </c:strRef>
          </c:tx>
          <c:marker>
            <c:symbol val="none"/>
          </c:marker>
          <c:cat>
            <c:numRef>
              <c:f>Sheet1!$B$1:$F$1</c:f>
              <c:numCache>
                <c:formatCode>General</c:formatCode>
                <c:ptCount val="5"/>
                <c:pt idx="0">
                  <c:v>2007</c:v>
                </c:pt>
                <c:pt idx="1">
                  <c:v>2008</c:v>
                </c:pt>
                <c:pt idx="2">
                  <c:v>2009</c:v>
                </c:pt>
                <c:pt idx="3">
                  <c:v>2010</c:v>
                </c:pt>
                <c:pt idx="4">
                  <c:v>2014</c:v>
                </c:pt>
              </c:numCache>
            </c:numRef>
          </c:cat>
          <c:val>
            <c:numRef>
              <c:f>Sheet1!$B$3:$F$3</c:f>
              <c:numCache>
                <c:formatCode>General</c:formatCode>
                <c:ptCount val="5"/>
                <c:pt idx="0">
                  <c:v>33</c:v>
                </c:pt>
                <c:pt idx="1">
                  <c:v>44</c:v>
                </c:pt>
                <c:pt idx="2">
                  <c:v>50</c:v>
                </c:pt>
                <c:pt idx="3">
                  <c:v>57</c:v>
                </c:pt>
                <c:pt idx="4">
                  <c:v>100</c:v>
                </c:pt>
              </c:numCache>
            </c:numRef>
          </c:val>
        </c:ser>
        <c:marker val="1"/>
        <c:axId val="53476352"/>
        <c:axId val="53707520"/>
      </c:lineChart>
      <c:catAx>
        <c:axId val="53476352"/>
        <c:scaling>
          <c:orientation val="minMax"/>
        </c:scaling>
        <c:axPos val="b"/>
        <c:numFmt formatCode="General" sourceLinked="1"/>
        <c:tickLblPos val="nextTo"/>
        <c:crossAx val="53707520"/>
        <c:crosses val="autoZero"/>
        <c:auto val="1"/>
        <c:lblAlgn val="ctr"/>
        <c:lblOffset val="100"/>
      </c:catAx>
      <c:valAx>
        <c:axId val="53707520"/>
        <c:scaling>
          <c:orientation val="minMax"/>
          <c:max val="100"/>
        </c:scaling>
        <c:axPos val="l"/>
        <c:majorGridlines/>
        <c:numFmt formatCode="General" sourceLinked="1"/>
        <c:tickLblPos val="nextTo"/>
        <c:crossAx val="53476352"/>
        <c:crosses val="autoZero"/>
        <c:crossBetween val="between"/>
      </c:valAx>
    </c:plotArea>
    <c:legend>
      <c:legendPos val="r"/>
      <c:layout/>
    </c:legend>
    <c:plotVisOnly val="1"/>
  </c:chart>
  <c:sp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solidFill>
        <a:schemeClr val="tx1"/>
      </a:solidFill>
    </a:ln>
  </c:sp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a:pPr>
            <a:r>
              <a:rPr lang="en-US"/>
              <a:t>SY 2008 - 09 3rd Grade Reading Proficiency Levels </a:t>
            </a:r>
          </a:p>
          <a:p>
            <a:pPr>
              <a:defRPr/>
            </a:pPr>
            <a:r>
              <a:rPr lang="en-US"/>
              <a:t>NM Public Schools, All</a:t>
            </a:r>
            <a:r>
              <a:rPr lang="en-US" baseline="0"/>
              <a:t> </a:t>
            </a:r>
            <a:r>
              <a:rPr lang="en-US"/>
              <a:t>NM BIE and NM BIE SOS Schools</a:t>
            </a:r>
          </a:p>
        </c:rich>
      </c:tx>
      <c:layout/>
    </c:title>
    <c:plotArea>
      <c:layout/>
      <c:barChart>
        <c:barDir val="col"/>
        <c:grouping val="clustered"/>
        <c:ser>
          <c:idx val="0"/>
          <c:order val="0"/>
          <c:tx>
            <c:v>SY 2008 - 09 3rd Grade Reading Proficiency Levels (NM)</c:v>
          </c:tx>
          <c:dPt>
            <c:idx val="0"/>
            <c:spPr>
              <a:solidFill>
                <a:srgbClr val="339966"/>
              </a:solidFill>
            </c:spPr>
          </c:dPt>
          <c:dPt>
            <c:idx val="1"/>
            <c:spPr>
              <a:solidFill>
                <a:schemeClr val="accent2">
                  <a:lumMod val="75000"/>
                </a:schemeClr>
              </a:solidFill>
            </c:spPr>
          </c:dPt>
          <c:dPt>
            <c:idx val="2"/>
            <c:spPr>
              <a:solidFill>
                <a:schemeClr val="tx2">
                  <a:lumMod val="75000"/>
                </a:schemeClr>
              </a:solidFill>
            </c:spPr>
          </c:dPt>
          <c:dPt>
            <c:idx val="3"/>
            <c:spPr>
              <a:solidFill>
                <a:srgbClr val="1F497D">
                  <a:lumMod val="75000"/>
                </a:srgbClr>
              </a:solidFill>
            </c:spPr>
          </c:dPt>
          <c:dPt>
            <c:idx val="4"/>
            <c:spPr>
              <a:solidFill>
                <a:srgbClr val="1F497D">
                  <a:lumMod val="75000"/>
                </a:srgbClr>
              </a:solidFill>
            </c:spPr>
          </c:dPt>
          <c:dPt>
            <c:idx val="5"/>
            <c:spPr>
              <a:solidFill>
                <a:srgbClr val="1F497D">
                  <a:lumMod val="75000"/>
                </a:srgbClr>
              </a:solidFill>
            </c:spPr>
          </c:dPt>
          <c:dPt>
            <c:idx val="6"/>
            <c:spPr>
              <a:solidFill>
                <a:srgbClr val="1F497D">
                  <a:lumMod val="75000"/>
                </a:srgbClr>
              </a:solidFill>
            </c:spPr>
          </c:dPt>
          <c:dPt>
            <c:idx val="7"/>
            <c:spPr>
              <a:solidFill>
                <a:srgbClr val="1F497D">
                  <a:lumMod val="75000"/>
                </a:srgbClr>
              </a:solidFill>
            </c:spPr>
          </c:dPt>
          <c:dPt>
            <c:idx val="8"/>
            <c:spPr>
              <a:solidFill>
                <a:srgbClr val="1F497D">
                  <a:lumMod val="75000"/>
                </a:srgbClr>
              </a:solidFill>
            </c:spPr>
          </c:dPt>
          <c:dLbls>
            <c:dLbl>
              <c:idx val="0"/>
              <c:layout/>
              <c:tx>
                <c:rich>
                  <a:bodyPr/>
                  <a:lstStyle/>
                  <a:p>
                    <a:r>
                      <a:rPr lang="en-US" smtClean="0"/>
                      <a:t>42%</a:t>
                    </a:r>
                    <a:endParaRPr lang="en-US"/>
                  </a:p>
                </c:rich>
              </c:tx>
              <c:showVal val="1"/>
            </c:dLbl>
            <c:dLbl>
              <c:idx val="1"/>
              <c:layout/>
              <c:tx>
                <c:rich>
                  <a:bodyPr/>
                  <a:lstStyle/>
                  <a:p>
                    <a:r>
                      <a:rPr lang="en-US" smtClean="0"/>
                      <a:t>32%</a:t>
                    </a:r>
                    <a:endParaRPr lang="en-US"/>
                  </a:p>
                </c:rich>
              </c:tx>
              <c:showVal val="1"/>
            </c:dLbl>
            <c:dLbl>
              <c:idx val="2"/>
              <c:layout/>
              <c:tx>
                <c:rich>
                  <a:bodyPr/>
                  <a:lstStyle/>
                  <a:p>
                    <a:r>
                      <a:rPr lang="en-US" smtClean="0"/>
                      <a:t>45%</a:t>
                    </a:r>
                    <a:endParaRPr lang="en-US"/>
                  </a:p>
                </c:rich>
              </c:tx>
              <c:showVal val="1"/>
            </c:dLbl>
            <c:dLbl>
              <c:idx val="3"/>
              <c:layout/>
              <c:tx>
                <c:rich>
                  <a:bodyPr/>
                  <a:lstStyle/>
                  <a:p>
                    <a:r>
                      <a:rPr lang="en-US" smtClean="0"/>
                      <a:t>43%</a:t>
                    </a:r>
                    <a:endParaRPr lang="en-US"/>
                  </a:p>
                </c:rich>
              </c:tx>
              <c:showVal val="1"/>
            </c:dLbl>
            <c:dLbl>
              <c:idx val="4"/>
              <c:layout/>
              <c:tx>
                <c:rich>
                  <a:bodyPr/>
                  <a:lstStyle/>
                  <a:p>
                    <a:r>
                      <a:rPr lang="en-US" smtClean="0"/>
                      <a:t>45%</a:t>
                    </a:r>
                    <a:endParaRPr lang="en-US"/>
                  </a:p>
                </c:rich>
              </c:tx>
              <c:showVal val="1"/>
            </c:dLbl>
            <c:dLbl>
              <c:idx val="5"/>
              <c:layout/>
              <c:tx>
                <c:rich>
                  <a:bodyPr/>
                  <a:lstStyle/>
                  <a:p>
                    <a:r>
                      <a:rPr lang="en-US" smtClean="0"/>
                      <a:t>64%</a:t>
                    </a:r>
                    <a:endParaRPr lang="en-US"/>
                  </a:p>
                </c:rich>
              </c:tx>
              <c:showVal val="1"/>
            </c:dLbl>
            <c:dLbl>
              <c:idx val="6"/>
              <c:layout/>
              <c:tx>
                <c:rich>
                  <a:bodyPr/>
                  <a:lstStyle/>
                  <a:p>
                    <a:r>
                      <a:rPr lang="en-US" smtClean="0"/>
                      <a:t>60%</a:t>
                    </a:r>
                    <a:endParaRPr lang="en-US"/>
                  </a:p>
                </c:rich>
              </c:tx>
              <c:showVal val="1"/>
            </c:dLbl>
            <c:dLbl>
              <c:idx val="7"/>
              <c:layout/>
              <c:tx>
                <c:rich>
                  <a:bodyPr/>
                  <a:lstStyle/>
                  <a:p>
                    <a:r>
                      <a:rPr lang="en-US" smtClean="0"/>
                      <a:t>56%</a:t>
                    </a:r>
                    <a:endParaRPr lang="en-US"/>
                  </a:p>
                </c:rich>
              </c:tx>
              <c:showVal val="1"/>
            </c:dLbl>
            <c:dLbl>
              <c:idx val="8"/>
              <c:layout/>
              <c:tx>
                <c:rich>
                  <a:bodyPr/>
                  <a:lstStyle/>
                  <a:p>
                    <a:r>
                      <a:rPr lang="en-US" smtClean="0"/>
                      <a:t>93%</a:t>
                    </a:r>
                    <a:endParaRPr lang="en-US"/>
                  </a:p>
                </c:rich>
              </c:tx>
              <c:showVal val="1"/>
            </c:dLbl>
            <c:showVal val="1"/>
          </c:dLbls>
          <c:cat>
            <c:strRef>
              <c:f>'3rd Grade High '!$A$3:$A$11</c:f>
              <c:strCache>
                <c:ptCount val="9"/>
                <c:pt idx="0">
                  <c:v>NM Public Schools (NA)</c:v>
                </c:pt>
                <c:pt idx="1">
                  <c:v>ALL NM BIE</c:v>
                </c:pt>
                <c:pt idx="2">
                  <c:v>Atsa Biyaazh</c:v>
                </c:pt>
                <c:pt idx="3">
                  <c:v>Isleta Elementary</c:v>
                </c:pt>
                <c:pt idx="4">
                  <c:v>Jemez Day School</c:v>
                </c:pt>
                <c:pt idx="5">
                  <c:v>Ohkay O'Wingeh</c:v>
                </c:pt>
                <c:pt idx="6">
                  <c:v>San Ildefonso Day School</c:v>
                </c:pt>
                <c:pt idx="7">
                  <c:v>Santa Clara Day School</c:v>
                </c:pt>
                <c:pt idx="8">
                  <c:v>Taos Day School</c:v>
                </c:pt>
              </c:strCache>
            </c:strRef>
          </c:cat>
          <c:val>
            <c:numRef>
              <c:f>'3rd Grade High '!$B$3:$B$11</c:f>
              <c:numCache>
                <c:formatCode>General</c:formatCode>
                <c:ptCount val="9"/>
                <c:pt idx="0" formatCode="0">
                  <c:v>42</c:v>
                </c:pt>
                <c:pt idx="1">
                  <c:v>32</c:v>
                </c:pt>
                <c:pt idx="2">
                  <c:v>45</c:v>
                </c:pt>
                <c:pt idx="3">
                  <c:v>43</c:v>
                </c:pt>
                <c:pt idx="4">
                  <c:v>45</c:v>
                </c:pt>
                <c:pt idx="5">
                  <c:v>64</c:v>
                </c:pt>
                <c:pt idx="6">
                  <c:v>60</c:v>
                </c:pt>
                <c:pt idx="7">
                  <c:v>56</c:v>
                </c:pt>
                <c:pt idx="8">
                  <c:v>93</c:v>
                </c:pt>
              </c:numCache>
            </c:numRef>
          </c:val>
        </c:ser>
        <c:axId val="53742592"/>
        <c:axId val="53744384"/>
      </c:barChart>
      <c:catAx>
        <c:axId val="53742592"/>
        <c:scaling>
          <c:orientation val="minMax"/>
        </c:scaling>
        <c:axPos val="b"/>
        <c:tickLblPos val="nextTo"/>
        <c:crossAx val="53744384"/>
        <c:crossesAt val="0"/>
        <c:auto val="1"/>
        <c:lblAlgn val="ctr"/>
        <c:lblOffset val="100"/>
      </c:catAx>
      <c:valAx>
        <c:axId val="53744384"/>
        <c:scaling>
          <c:orientation val="minMax"/>
        </c:scaling>
        <c:axPos val="l"/>
        <c:majorGridlines/>
        <c:numFmt formatCode="0" sourceLinked="0"/>
        <c:tickLblPos val="nextTo"/>
        <c:crossAx val="53742592"/>
        <c:crosses val="autoZero"/>
        <c:crossBetween val="between"/>
      </c:valAx>
    </c:plotArea>
    <c:legend>
      <c:legendPos val="r"/>
      <c:layout/>
    </c:legend>
    <c:plotVisOnly val="1"/>
  </c:chart>
  <c:sp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solidFill>
        <a:schemeClr val="tx1"/>
      </a:solidFill>
    </a:ln>
    <a:scene3d>
      <a:camera prst="orthographicFront"/>
      <a:lightRig rig="threePt" dir="t"/>
    </a:scene3d>
    <a:sp3d>
      <a:bevelB/>
    </a:sp3d>
  </c:sp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a:pPr>
            <a:r>
              <a:rPr lang="en-US" sz="2000" dirty="0"/>
              <a:t>3rd</a:t>
            </a:r>
            <a:r>
              <a:rPr lang="en-US" sz="2000" baseline="0" dirty="0"/>
              <a:t> Grade Reading Proficiency Levels </a:t>
            </a:r>
          </a:p>
          <a:p>
            <a:pPr>
              <a:defRPr/>
            </a:pPr>
            <a:r>
              <a:rPr lang="en-US" sz="2000" baseline="0" dirty="0" smtClean="0"/>
              <a:t>New Mexico SOS/Program </a:t>
            </a:r>
            <a:r>
              <a:rPr lang="en-US" sz="2000" baseline="0" dirty="0"/>
              <a:t>Schools Showing Improvement</a:t>
            </a:r>
            <a:endParaRPr lang="en-US" sz="2000" dirty="0"/>
          </a:p>
        </c:rich>
      </c:tx>
      <c:layout>
        <c:manualLayout>
          <c:xMode val="edge"/>
          <c:yMode val="edge"/>
          <c:x val="0.11507947568060546"/>
          <c:y val="2.5279216742644078E-2"/>
        </c:manualLayout>
      </c:layout>
      <c:overlay val="1"/>
    </c:title>
    <c:view3D>
      <c:perspective val="30"/>
    </c:view3D>
    <c:plotArea>
      <c:layout>
        <c:manualLayout>
          <c:layoutTarget val="inner"/>
          <c:xMode val="edge"/>
          <c:yMode val="edge"/>
          <c:x val="0.13348994433020744"/>
          <c:y val="0.20688179164520321"/>
          <c:w val="0.78653881003728032"/>
          <c:h val="0.54306326195206645"/>
        </c:manualLayout>
      </c:layout>
      <c:bar3DChart>
        <c:barDir val="col"/>
        <c:grouping val="clustered"/>
        <c:ser>
          <c:idx val="0"/>
          <c:order val="0"/>
          <c:tx>
            <c:v>2008</c:v>
          </c:tx>
          <c:spPr>
            <a:solidFill>
              <a:schemeClr val="accent2"/>
            </a:solidFill>
            <a:ln>
              <a:solidFill>
                <a:schemeClr val="accent2"/>
              </a:solidFill>
            </a:ln>
            <a:effectLst>
              <a:outerShdw blurRad="152400" dist="317500" dir="5400000" sx="90000" sy="-19000" rotWithShape="0">
                <a:prstClr val="black">
                  <a:alpha val="15000"/>
                </a:prstClr>
              </a:outerShdw>
            </a:effectLst>
          </c:spPr>
          <c:dLbls>
            <c:dLbl>
              <c:idx val="0"/>
              <c:layout/>
              <c:tx>
                <c:rich>
                  <a:bodyPr/>
                  <a:lstStyle/>
                  <a:p>
                    <a:r>
                      <a:rPr lang="en-US" smtClean="0"/>
                      <a:t>14%</a:t>
                    </a:r>
                    <a:endParaRPr lang="en-US"/>
                  </a:p>
                </c:rich>
              </c:tx>
              <c:showVal val="1"/>
            </c:dLbl>
            <c:dLbl>
              <c:idx val="1"/>
              <c:layout/>
              <c:tx>
                <c:rich>
                  <a:bodyPr/>
                  <a:lstStyle/>
                  <a:p>
                    <a:r>
                      <a:rPr lang="en-US" smtClean="0"/>
                      <a:t>19%</a:t>
                    </a:r>
                    <a:endParaRPr lang="en-US"/>
                  </a:p>
                </c:rich>
              </c:tx>
              <c:showVal val="1"/>
            </c:dLbl>
            <c:dLbl>
              <c:idx val="2"/>
              <c:layout/>
              <c:tx>
                <c:rich>
                  <a:bodyPr/>
                  <a:lstStyle/>
                  <a:p>
                    <a:r>
                      <a:rPr lang="en-US" smtClean="0"/>
                      <a:t>25%</a:t>
                    </a:r>
                    <a:endParaRPr lang="en-US"/>
                  </a:p>
                </c:rich>
              </c:tx>
              <c:showVal val="1"/>
            </c:dLbl>
            <c:dLbl>
              <c:idx val="3"/>
              <c:layout/>
              <c:tx>
                <c:rich>
                  <a:bodyPr/>
                  <a:lstStyle/>
                  <a:p>
                    <a:r>
                      <a:rPr lang="en-US" smtClean="0"/>
                      <a:t>50%</a:t>
                    </a:r>
                    <a:endParaRPr lang="en-US"/>
                  </a:p>
                </c:rich>
              </c:tx>
              <c:showVal val="1"/>
            </c:dLbl>
            <c:dLbl>
              <c:idx val="4"/>
              <c:layout/>
              <c:tx>
                <c:rich>
                  <a:bodyPr/>
                  <a:lstStyle/>
                  <a:p>
                    <a:r>
                      <a:rPr lang="en-US" smtClean="0"/>
                      <a:t>4%</a:t>
                    </a:r>
                    <a:endParaRPr lang="en-US"/>
                  </a:p>
                </c:rich>
              </c:tx>
              <c:showVal val="1"/>
            </c:dLbl>
            <c:dLbl>
              <c:idx val="5"/>
              <c:layout/>
              <c:tx>
                <c:rich>
                  <a:bodyPr/>
                  <a:lstStyle/>
                  <a:p>
                    <a:r>
                      <a:rPr lang="en-US" smtClean="0"/>
                      <a:t>0%</a:t>
                    </a:r>
                    <a:endParaRPr lang="en-US"/>
                  </a:p>
                </c:rich>
              </c:tx>
              <c:showVal val="1"/>
            </c:dLbl>
            <c:dLbl>
              <c:idx val="6"/>
              <c:layout/>
              <c:tx>
                <c:rich>
                  <a:bodyPr/>
                  <a:lstStyle/>
                  <a:p>
                    <a:r>
                      <a:rPr lang="en-US" smtClean="0"/>
                      <a:t>25%</a:t>
                    </a:r>
                    <a:endParaRPr lang="en-US"/>
                  </a:p>
                </c:rich>
              </c:tx>
              <c:showVal val="1"/>
            </c:dLbl>
            <c:showVal val="1"/>
          </c:dLbls>
          <c:cat>
            <c:strRef>
              <c:f>SY0708_SY0809_GAINS!$A$5:$A$12</c:f>
              <c:strCache>
                <c:ptCount val="7"/>
                <c:pt idx="0">
                  <c:v>Dzilth-Na-O-Dith-Hle</c:v>
                </c:pt>
                <c:pt idx="1">
                  <c:v>Tohaali</c:v>
                </c:pt>
                <c:pt idx="2">
                  <c:v>San Felipe Pueblo </c:v>
                </c:pt>
                <c:pt idx="3">
                  <c:v>San Ildefonso</c:v>
                </c:pt>
                <c:pt idx="4">
                  <c:v>Na'Neelzhiin Ji'Olta</c:v>
                </c:pt>
                <c:pt idx="5">
                  <c:v>Dibe Yazhi Habitlin Olta</c:v>
                </c:pt>
                <c:pt idx="6">
                  <c:v>Ohkay O'Wingeh</c:v>
                </c:pt>
              </c:strCache>
            </c:strRef>
          </c:cat>
          <c:val>
            <c:numRef>
              <c:f>SY0708_SY0809_GAINS!$B$5:$B$12</c:f>
              <c:numCache>
                <c:formatCode>General</c:formatCode>
                <c:ptCount val="8"/>
                <c:pt idx="0">
                  <c:v>14</c:v>
                </c:pt>
                <c:pt idx="1">
                  <c:v>19</c:v>
                </c:pt>
                <c:pt idx="2">
                  <c:v>25</c:v>
                </c:pt>
                <c:pt idx="3">
                  <c:v>50</c:v>
                </c:pt>
                <c:pt idx="4">
                  <c:v>4</c:v>
                </c:pt>
                <c:pt idx="5">
                  <c:v>0</c:v>
                </c:pt>
                <c:pt idx="6">
                  <c:v>25</c:v>
                </c:pt>
              </c:numCache>
            </c:numRef>
          </c:val>
        </c:ser>
        <c:ser>
          <c:idx val="1"/>
          <c:order val="1"/>
          <c:tx>
            <c:v>2009</c:v>
          </c:tx>
          <c:spPr>
            <a:solidFill>
              <a:srgbClr val="1852A8"/>
            </a:solidFill>
            <a:ln>
              <a:solidFill>
                <a:srgbClr val="0070C0"/>
              </a:solidFill>
            </a:ln>
          </c:spPr>
          <c:dLbls>
            <c:dLbl>
              <c:idx val="0"/>
              <c:layout/>
              <c:tx>
                <c:rich>
                  <a:bodyPr/>
                  <a:lstStyle/>
                  <a:p>
                    <a:r>
                      <a:rPr lang="en-US" smtClean="0"/>
                      <a:t>20%</a:t>
                    </a:r>
                    <a:endParaRPr lang="en-US"/>
                  </a:p>
                </c:rich>
              </c:tx>
              <c:showVal val="1"/>
            </c:dLbl>
            <c:dLbl>
              <c:idx val="1"/>
              <c:layout/>
              <c:tx>
                <c:rich>
                  <a:bodyPr/>
                  <a:lstStyle/>
                  <a:p>
                    <a:r>
                      <a:rPr lang="en-US" smtClean="0"/>
                      <a:t>28%</a:t>
                    </a:r>
                    <a:endParaRPr lang="en-US"/>
                  </a:p>
                </c:rich>
              </c:tx>
              <c:showVal val="1"/>
            </c:dLbl>
            <c:dLbl>
              <c:idx val="2"/>
              <c:layout/>
              <c:tx>
                <c:rich>
                  <a:bodyPr/>
                  <a:lstStyle/>
                  <a:p>
                    <a:r>
                      <a:rPr lang="en-US" smtClean="0"/>
                      <a:t>34%</a:t>
                    </a:r>
                    <a:endParaRPr lang="en-US"/>
                  </a:p>
                </c:rich>
              </c:tx>
              <c:showVal val="1"/>
            </c:dLbl>
            <c:dLbl>
              <c:idx val="3"/>
              <c:layout/>
              <c:tx>
                <c:rich>
                  <a:bodyPr/>
                  <a:lstStyle/>
                  <a:p>
                    <a:r>
                      <a:rPr lang="en-US" smtClean="0"/>
                      <a:t>60%</a:t>
                    </a:r>
                    <a:endParaRPr lang="en-US"/>
                  </a:p>
                </c:rich>
              </c:tx>
              <c:showVal val="1"/>
            </c:dLbl>
            <c:dLbl>
              <c:idx val="4"/>
              <c:layout/>
              <c:tx>
                <c:rich>
                  <a:bodyPr/>
                  <a:lstStyle/>
                  <a:p>
                    <a:r>
                      <a:rPr lang="en-US" smtClean="0"/>
                      <a:t>20%</a:t>
                    </a:r>
                    <a:endParaRPr lang="en-US"/>
                  </a:p>
                </c:rich>
              </c:tx>
              <c:showVal val="1"/>
            </c:dLbl>
            <c:dLbl>
              <c:idx val="5"/>
              <c:layout/>
              <c:tx>
                <c:rich>
                  <a:bodyPr/>
                  <a:lstStyle/>
                  <a:p>
                    <a:r>
                      <a:rPr lang="en-US" smtClean="0"/>
                      <a:t>20%</a:t>
                    </a:r>
                    <a:endParaRPr lang="en-US"/>
                  </a:p>
                </c:rich>
              </c:tx>
              <c:showVal val="1"/>
            </c:dLbl>
            <c:dLbl>
              <c:idx val="6"/>
              <c:layout/>
              <c:tx>
                <c:rich>
                  <a:bodyPr/>
                  <a:lstStyle/>
                  <a:p>
                    <a:r>
                      <a:rPr lang="en-US" smtClean="0"/>
                      <a:t>64%</a:t>
                    </a:r>
                    <a:endParaRPr lang="en-US"/>
                  </a:p>
                </c:rich>
              </c:tx>
              <c:showVal val="1"/>
            </c:dLbl>
            <c:showVal val="1"/>
          </c:dLbls>
          <c:cat>
            <c:strRef>
              <c:f>SY0708_SY0809_GAINS!$A$5:$A$12</c:f>
              <c:strCache>
                <c:ptCount val="7"/>
                <c:pt idx="0">
                  <c:v>Dzilth-Na-O-Dith-Hle</c:v>
                </c:pt>
                <c:pt idx="1">
                  <c:v>Tohaali</c:v>
                </c:pt>
                <c:pt idx="2">
                  <c:v>San Felipe Pueblo </c:v>
                </c:pt>
                <c:pt idx="3">
                  <c:v>San Ildefonso</c:v>
                </c:pt>
                <c:pt idx="4">
                  <c:v>Na'Neelzhiin Ji'Olta</c:v>
                </c:pt>
                <c:pt idx="5">
                  <c:v>Dibe Yazhi Habitlin Olta</c:v>
                </c:pt>
                <c:pt idx="6">
                  <c:v>Ohkay O'Wingeh</c:v>
                </c:pt>
              </c:strCache>
            </c:strRef>
          </c:cat>
          <c:val>
            <c:numRef>
              <c:f>SY0708_SY0809_GAINS!$C$5:$C$12</c:f>
              <c:numCache>
                <c:formatCode>General</c:formatCode>
                <c:ptCount val="8"/>
                <c:pt idx="0">
                  <c:v>20</c:v>
                </c:pt>
                <c:pt idx="1">
                  <c:v>28</c:v>
                </c:pt>
                <c:pt idx="2">
                  <c:v>34</c:v>
                </c:pt>
                <c:pt idx="3">
                  <c:v>60</c:v>
                </c:pt>
                <c:pt idx="4">
                  <c:v>20</c:v>
                </c:pt>
                <c:pt idx="5">
                  <c:v>20</c:v>
                </c:pt>
                <c:pt idx="6">
                  <c:v>64</c:v>
                </c:pt>
              </c:numCache>
            </c:numRef>
          </c:val>
        </c:ser>
        <c:gapWidth val="122"/>
        <c:gapDepth val="327"/>
        <c:shape val="cylinder"/>
        <c:axId val="53795456"/>
        <c:axId val="54161792"/>
        <c:axId val="0"/>
      </c:bar3DChart>
      <c:catAx>
        <c:axId val="53795456"/>
        <c:scaling>
          <c:orientation val="minMax"/>
        </c:scaling>
        <c:axPos val="b"/>
        <c:tickLblPos val="nextTo"/>
        <c:crossAx val="54161792"/>
        <c:crosses val="autoZero"/>
        <c:auto val="1"/>
        <c:lblAlgn val="ctr"/>
        <c:lblOffset val="100"/>
      </c:catAx>
      <c:valAx>
        <c:axId val="54161792"/>
        <c:scaling>
          <c:orientation val="minMax"/>
        </c:scaling>
        <c:axPos val="l"/>
        <c:majorGridlines/>
        <c:numFmt formatCode="General" sourceLinked="1"/>
        <c:tickLblPos val="nextTo"/>
        <c:crossAx val="53795456"/>
        <c:crosses val="autoZero"/>
        <c:crossBetween val="between"/>
      </c:valAx>
      <c:spPr>
        <a:solidFill>
          <a:schemeClr val="bg1"/>
        </a:solidFill>
        <a:ln>
          <a:noFill/>
        </a:ln>
        <a:scene3d>
          <a:camera prst="orthographicFront"/>
          <a:lightRig rig="threePt" dir="t"/>
        </a:scene3d>
        <a:sp3d>
          <a:bevelT w="152400" h="50800" prst="softRound"/>
        </a:sp3d>
      </c:spPr>
    </c:plotArea>
    <c:legend>
      <c:legendPos val="r"/>
      <c:layout/>
    </c:legend>
    <c:plotVisOnly val="1"/>
  </c:chart>
  <c:sp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solidFill>
        <a:schemeClr val="tx1"/>
      </a:solidFill>
    </a:ln>
  </c:spPr>
  <c:externalData r:id="rId1"/>
</c:chartSpace>
</file>

<file path=ppt/charts/chart4.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a:pPr>
            <a:r>
              <a:rPr lang="en-US"/>
              <a:t>SY</a:t>
            </a:r>
            <a:r>
              <a:rPr lang="en-US" baseline="0"/>
              <a:t> 2008 - 09 3rd Grade Reading Proficiency Levels</a:t>
            </a:r>
          </a:p>
          <a:p>
            <a:pPr>
              <a:defRPr/>
            </a:pPr>
            <a:r>
              <a:rPr lang="en-US" baseline="0"/>
              <a:t>AZ Public Schools, All AZ BIE and AZ BIE SOS/Program Schools</a:t>
            </a:r>
            <a:endParaRPr lang="en-US"/>
          </a:p>
        </c:rich>
      </c:tx>
      <c:layout/>
      <c:overlay val="1"/>
    </c:title>
    <c:plotArea>
      <c:layout>
        <c:manualLayout>
          <c:layoutTarget val="inner"/>
          <c:xMode val="edge"/>
          <c:yMode val="edge"/>
          <c:x val="5.0545570997140764E-2"/>
          <c:y val="0.22203547633468887"/>
          <c:w val="0.73649984876738983"/>
          <c:h val="0.43916836801215753"/>
        </c:manualLayout>
      </c:layout>
      <c:barChart>
        <c:barDir val="col"/>
        <c:grouping val="clustered"/>
        <c:ser>
          <c:idx val="0"/>
          <c:order val="0"/>
          <c:dPt>
            <c:idx val="0"/>
            <c:spPr>
              <a:solidFill>
                <a:srgbClr val="00B050"/>
              </a:solidFill>
            </c:spPr>
          </c:dPt>
          <c:dPt>
            <c:idx val="1"/>
            <c:spPr>
              <a:solidFill>
                <a:schemeClr val="accent2">
                  <a:lumMod val="75000"/>
                </a:schemeClr>
              </a:solidFill>
            </c:spPr>
          </c:dPt>
          <c:dPt>
            <c:idx val="2"/>
            <c:spPr>
              <a:solidFill>
                <a:schemeClr val="tx2">
                  <a:lumMod val="75000"/>
                </a:schemeClr>
              </a:solidFill>
            </c:spPr>
          </c:dPt>
          <c:dPt>
            <c:idx val="3"/>
            <c:spPr>
              <a:solidFill>
                <a:srgbClr val="1F497D">
                  <a:lumMod val="75000"/>
                </a:srgbClr>
              </a:solidFill>
            </c:spPr>
          </c:dPt>
          <c:dPt>
            <c:idx val="4"/>
            <c:spPr>
              <a:solidFill>
                <a:srgbClr val="1F497D">
                  <a:lumMod val="75000"/>
                </a:srgbClr>
              </a:solidFill>
            </c:spPr>
          </c:dPt>
          <c:dPt>
            <c:idx val="5"/>
            <c:spPr>
              <a:solidFill>
                <a:srgbClr val="1F497D">
                  <a:lumMod val="75000"/>
                </a:srgbClr>
              </a:solidFill>
            </c:spPr>
          </c:dPt>
          <c:dPt>
            <c:idx val="6"/>
            <c:spPr>
              <a:solidFill>
                <a:srgbClr val="1F497D">
                  <a:lumMod val="75000"/>
                </a:srgbClr>
              </a:solidFill>
            </c:spPr>
          </c:dPt>
          <c:dPt>
            <c:idx val="7"/>
            <c:spPr>
              <a:solidFill>
                <a:srgbClr val="1F497D">
                  <a:lumMod val="75000"/>
                </a:srgbClr>
              </a:solidFill>
            </c:spPr>
          </c:dPt>
          <c:dPt>
            <c:idx val="8"/>
            <c:spPr>
              <a:solidFill>
                <a:srgbClr val="1F497D">
                  <a:lumMod val="75000"/>
                </a:srgbClr>
              </a:solidFill>
            </c:spPr>
          </c:dPt>
          <c:dPt>
            <c:idx val="9"/>
            <c:spPr>
              <a:solidFill>
                <a:srgbClr val="1F497D">
                  <a:lumMod val="75000"/>
                </a:srgbClr>
              </a:solidFill>
            </c:spPr>
          </c:dPt>
          <c:dLbls>
            <c:dLbl>
              <c:idx val="0"/>
              <c:layout/>
              <c:tx>
                <c:rich>
                  <a:bodyPr/>
                  <a:lstStyle/>
                  <a:p>
                    <a:r>
                      <a:rPr lang="en-US" dirty="0" smtClean="0"/>
                      <a:t>51%</a:t>
                    </a:r>
                    <a:endParaRPr lang="en-US" dirty="0"/>
                  </a:p>
                </c:rich>
              </c:tx>
              <c:showVal val="1"/>
            </c:dLbl>
            <c:dLbl>
              <c:idx val="1"/>
              <c:layout/>
              <c:tx>
                <c:rich>
                  <a:bodyPr/>
                  <a:lstStyle/>
                  <a:p>
                    <a:r>
                      <a:rPr lang="en-US" dirty="0" smtClean="0"/>
                      <a:t>45%</a:t>
                    </a:r>
                    <a:endParaRPr lang="en-US" dirty="0"/>
                  </a:p>
                </c:rich>
              </c:tx>
              <c:showVal val="1"/>
            </c:dLbl>
            <c:dLbl>
              <c:idx val="2"/>
              <c:layout/>
              <c:tx>
                <c:rich>
                  <a:bodyPr/>
                  <a:lstStyle/>
                  <a:p>
                    <a:r>
                      <a:rPr lang="en-US" dirty="0" smtClean="0"/>
                      <a:t>50%</a:t>
                    </a:r>
                    <a:endParaRPr lang="en-US" dirty="0"/>
                  </a:p>
                </c:rich>
              </c:tx>
              <c:showVal val="1"/>
            </c:dLbl>
            <c:dLbl>
              <c:idx val="3"/>
              <c:layout/>
              <c:tx>
                <c:rich>
                  <a:bodyPr/>
                  <a:lstStyle/>
                  <a:p>
                    <a:r>
                      <a:rPr lang="en-US" dirty="0" smtClean="0"/>
                      <a:t>56%</a:t>
                    </a:r>
                    <a:endParaRPr lang="en-US" dirty="0"/>
                  </a:p>
                </c:rich>
              </c:tx>
              <c:showVal val="1"/>
            </c:dLbl>
            <c:dLbl>
              <c:idx val="4"/>
              <c:layout/>
              <c:tx>
                <c:rich>
                  <a:bodyPr/>
                  <a:lstStyle/>
                  <a:p>
                    <a:r>
                      <a:rPr lang="en-US" dirty="0" smtClean="0"/>
                      <a:t>54%</a:t>
                    </a:r>
                    <a:endParaRPr lang="en-US" dirty="0"/>
                  </a:p>
                </c:rich>
              </c:tx>
              <c:showVal val="1"/>
            </c:dLbl>
            <c:dLbl>
              <c:idx val="5"/>
              <c:layout/>
              <c:tx>
                <c:rich>
                  <a:bodyPr/>
                  <a:lstStyle/>
                  <a:p>
                    <a:r>
                      <a:rPr lang="en-US" dirty="0" smtClean="0"/>
                      <a:t>89%</a:t>
                    </a:r>
                    <a:endParaRPr lang="en-US" dirty="0"/>
                  </a:p>
                </c:rich>
              </c:tx>
              <c:showVal val="1"/>
            </c:dLbl>
            <c:dLbl>
              <c:idx val="6"/>
              <c:layout/>
              <c:tx>
                <c:rich>
                  <a:bodyPr/>
                  <a:lstStyle/>
                  <a:p>
                    <a:r>
                      <a:rPr lang="en-US" dirty="0" smtClean="0"/>
                      <a:t>50%</a:t>
                    </a:r>
                    <a:endParaRPr lang="en-US" dirty="0"/>
                  </a:p>
                </c:rich>
              </c:tx>
              <c:showVal val="1"/>
            </c:dLbl>
            <c:dLbl>
              <c:idx val="7"/>
              <c:layout/>
              <c:tx>
                <c:rich>
                  <a:bodyPr/>
                  <a:lstStyle/>
                  <a:p>
                    <a:r>
                      <a:rPr lang="en-US" dirty="0" smtClean="0"/>
                      <a:t>55%</a:t>
                    </a:r>
                    <a:endParaRPr lang="en-US" dirty="0"/>
                  </a:p>
                </c:rich>
              </c:tx>
              <c:showVal val="1"/>
            </c:dLbl>
            <c:dLbl>
              <c:idx val="8"/>
              <c:layout/>
              <c:tx>
                <c:rich>
                  <a:bodyPr/>
                  <a:lstStyle/>
                  <a:p>
                    <a:r>
                      <a:rPr lang="en-US" dirty="0" smtClean="0"/>
                      <a:t>78%</a:t>
                    </a:r>
                    <a:endParaRPr lang="en-US" dirty="0"/>
                  </a:p>
                </c:rich>
              </c:tx>
              <c:showVal val="1"/>
            </c:dLbl>
            <c:dLbl>
              <c:idx val="9"/>
              <c:layout/>
              <c:tx>
                <c:rich>
                  <a:bodyPr/>
                  <a:lstStyle/>
                  <a:p>
                    <a:r>
                      <a:rPr lang="en-US" dirty="0" smtClean="0"/>
                      <a:t>64%</a:t>
                    </a:r>
                    <a:endParaRPr lang="en-US" dirty="0"/>
                  </a:p>
                </c:rich>
              </c:tx>
              <c:showVal val="1"/>
            </c:dLbl>
            <c:delete val="1"/>
          </c:dLbls>
          <c:cat>
            <c:strRef>
              <c:f>'AZ 3rd Grade Read Compare'!$B$4:$B$13</c:f>
              <c:strCache>
                <c:ptCount val="10"/>
                <c:pt idx="0">
                  <c:v>AZ Public (NA)</c:v>
                </c:pt>
                <c:pt idx="1">
                  <c:v>AZ BIE (ALL)</c:v>
                </c:pt>
                <c:pt idx="2">
                  <c:v>Black Mesa Community </c:v>
                </c:pt>
                <c:pt idx="3">
                  <c:v>Cove Day School</c:v>
                </c:pt>
                <c:pt idx="4">
                  <c:v>Gila Crossing Day School</c:v>
                </c:pt>
                <c:pt idx="5">
                  <c:v>Hunters Point Boarding</c:v>
                </c:pt>
                <c:pt idx="6">
                  <c:v>Polacca Day School</c:v>
                </c:pt>
                <c:pt idx="7">
                  <c:v>Red Rock Day School</c:v>
                </c:pt>
                <c:pt idx="8">
                  <c:v>T'iis Nazbas (Teecnospos)</c:v>
                </c:pt>
                <c:pt idx="9">
                  <c:v>Tuba City Boarding</c:v>
                </c:pt>
              </c:strCache>
            </c:strRef>
          </c:cat>
          <c:val>
            <c:numRef>
              <c:f>'AZ 3rd Grade Read Compare'!$C$4:$C$13</c:f>
              <c:numCache>
                <c:formatCode>General</c:formatCode>
                <c:ptCount val="10"/>
                <c:pt idx="0">
                  <c:v>51</c:v>
                </c:pt>
                <c:pt idx="1">
                  <c:v>45</c:v>
                </c:pt>
                <c:pt idx="2" formatCode="0">
                  <c:v>50</c:v>
                </c:pt>
                <c:pt idx="3">
                  <c:v>56</c:v>
                </c:pt>
                <c:pt idx="4">
                  <c:v>54</c:v>
                </c:pt>
                <c:pt idx="5">
                  <c:v>89</c:v>
                </c:pt>
                <c:pt idx="6">
                  <c:v>50</c:v>
                </c:pt>
                <c:pt idx="7">
                  <c:v>55</c:v>
                </c:pt>
                <c:pt idx="8">
                  <c:v>78</c:v>
                </c:pt>
                <c:pt idx="9">
                  <c:v>64</c:v>
                </c:pt>
              </c:numCache>
            </c:numRef>
          </c:val>
        </c:ser>
        <c:axId val="54203136"/>
        <c:axId val="54204672"/>
      </c:barChart>
      <c:catAx>
        <c:axId val="54203136"/>
        <c:scaling>
          <c:orientation val="minMax"/>
        </c:scaling>
        <c:axPos val="b"/>
        <c:tickLblPos val="nextTo"/>
        <c:crossAx val="54204672"/>
        <c:crosses val="autoZero"/>
        <c:auto val="1"/>
        <c:lblAlgn val="ctr"/>
        <c:lblOffset val="100"/>
      </c:catAx>
      <c:valAx>
        <c:axId val="54204672"/>
        <c:scaling>
          <c:orientation val="minMax"/>
        </c:scaling>
        <c:axPos val="l"/>
        <c:majorGridlines/>
        <c:numFmt formatCode="General" sourceLinked="1"/>
        <c:tickLblPos val="nextTo"/>
        <c:crossAx val="54203136"/>
        <c:crosses val="autoZero"/>
        <c:crossBetween val="between"/>
      </c:valAx>
    </c:plotArea>
    <c:legend>
      <c:legendPos val="r"/>
      <c:layout>
        <c:manualLayout>
          <c:xMode val="edge"/>
          <c:yMode val="edge"/>
          <c:x val="0.80330550172384552"/>
          <c:y val="0.23504877274956021"/>
          <c:w val="0.19669449827615434"/>
          <c:h val="0.52990222376049145"/>
        </c:manualLayout>
      </c:layout>
    </c:legend>
    <c:plotVisOnly val="1"/>
  </c:chart>
  <c:spPr>
    <a:gradFill>
      <a:gsLst>
        <a:gs pos="0">
          <a:schemeClr val="accent5">
            <a:lumMod val="20000"/>
            <a:lumOff val="80000"/>
          </a:schemeClr>
        </a:gs>
        <a:gs pos="50000">
          <a:srgbClr val="4F81BD">
            <a:tint val="44500"/>
            <a:satMod val="160000"/>
          </a:srgbClr>
        </a:gs>
        <a:gs pos="100000">
          <a:srgbClr val="4F81BD">
            <a:tint val="23500"/>
            <a:satMod val="160000"/>
          </a:srgbClr>
        </a:gs>
      </a:gsLst>
      <a:lin ang="5400000" scaled="0"/>
    </a:gradFill>
    <a:ln>
      <a:solidFill>
        <a:schemeClr val="tx1"/>
      </a:solidFill>
    </a:ln>
  </c:spPr>
  <c:externalData r:id="rId1"/>
</c:chartSpace>
</file>

<file path=ppt/charts/chart5.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a:pPr>
            <a:r>
              <a:rPr lang="en-US" dirty="0"/>
              <a:t>3rd Grade Reading Proficiency Levels</a:t>
            </a:r>
          </a:p>
          <a:p>
            <a:pPr>
              <a:defRPr/>
            </a:pPr>
            <a:r>
              <a:rPr lang="en-US" dirty="0" smtClean="0"/>
              <a:t>Arizona </a:t>
            </a:r>
            <a:r>
              <a:rPr lang="en-US" dirty="0"/>
              <a:t>SOS/Program Schools Showing Improvement</a:t>
            </a:r>
          </a:p>
        </c:rich>
      </c:tx>
      <c:layout/>
      <c:overlay val="1"/>
    </c:title>
    <c:view3D>
      <c:rAngAx val="1"/>
    </c:view3D>
    <c:plotArea>
      <c:layout>
        <c:manualLayout>
          <c:layoutTarget val="inner"/>
          <c:xMode val="edge"/>
          <c:yMode val="edge"/>
          <c:x val="0.10519882197823902"/>
          <c:y val="0.1831743397880434"/>
          <c:w val="0.80762929281727291"/>
          <c:h val="0.65066044676821111"/>
        </c:manualLayout>
      </c:layout>
      <c:bar3DChart>
        <c:barDir val="col"/>
        <c:grouping val="clustered"/>
        <c:ser>
          <c:idx val="0"/>
          <c:order val="0"/>
          <c:tx>
            <c:v>2008</c:v>
          </c:tx>
          <c:spPr>
            <a:solidFill>
              <a:srgbClr val="C00000"/>
            </a:solidFill>
          </c:spPr>
          <c:dLbls>
            <c:dLbl>
              <c:idx val="0"/>
              <c:layout/>
              <c:tx>
                <c:rich>
                  <a:bodyPr/>
                  <a:lstStyle/>
                  <a:p>
                    <a:r>
                      <a:rPr lang="en-US" smtClean="0"/>
                      <a:t>52%</a:t>
                    </a:r>
                    <a:endParaRPr lang="en-US" dirty="0"/>
                  </a:p>
                </c:rich>
              </c:tx>
              <c:showVal val="1"/>
            </c:dLbl>
            <c:dLbl>
              <c:idx val="1"/>
              <c:layout/>
              <c:tx>
                <c:rich>
                  <a:bodyPr/>
                  <a:lstStyle/>
                  <a:p>
                    <a:r>
                      <a:rPr lang="en-US" smtClean="0"/>
                      <a:t>0%</a:t>
                    </a:r>
                    <a:endParaRPr lang="en-US"/>
                  </a:p>
                </c:rich>
              </c:tx>
              <c:showVal val="1"/>
            </c:dLbl>
            <c:dLbl>
              <c:idx val="2"/>
              <c:layout/>
              <c:tx>
                <c:rich>
                  <a:bodyPr/>
                  <a:lstStyle/>
                  <a:p>
                    <a:r>
                      <a:rPr lang="en-US" smtClean="0"/>
                      <a:t>30%</a:t>
                    </a:r>
                    <a:endParaRPr lang="en-US"/>
                  </a:p>
                </c:rich>
              </c:tx>
              <c:showVal val="1"/>
            </c:dLbl>
            <c:dLbl>
              <c:idx val="3"/>
              <c:layout/>
              <c:tx>
                <c:rich>
                  <a:bodyPr/>
                  <a:lstStyle/>
                  <a:p>
                    <a:r>
                      <a:rPr lang="en-US" smtClean="0"/>
                      <a:t>12%</a:t>
                    </a:r>
                    <a:endParaRPr lang="en-US"/>
                  </a:p>
                </c:rich>
              </c:tx>
              <c:showVal val="1"/>
            </c:dLbl>
            <c:dLbl>
              <c:idx val="4"/>
              <c:layout/>
              <c:tx>
                <c:rich>
                  <a:bodyPr/>
                  <a:lstStyle/>
                  <a:p>
                    <a:r>
                      <a:rPr lang="en-US" smtClean="0"/>
                      <a:t>19%</a:t>
                    </a:r>
                    <a:endParaRPr lang="en-US"/>
                  </a:p>
                </c:rich>
              </c:tx>
              <c:showVal val="1"/>
            </c:dLbl>
            <c:dLbl>
              <c:idx val="5"/>
              <c:layout/>
              <c:tx>
                <c:rich>
                  <a:bodyPr/>
                  <a:lstStyle/>
                  <a:p>
                    <a:r>
                      <a:rPr lang="en-US" smtClean="0"/>
                      <a:t>7%</a:t>
                    </a:r>
                    <a:endParaRPr lang="en-US"/>
                  </a:p>
                </c:rich>
              </c:tx>
              <c:showVal val="1"/>
            </c:dLbl>
            <c:dLbl>
              <c:idx val="6"/>
              <c:layout/>
              <c:tx>
                <c:rich>
                  <a:bodyPr/>
                  <a:lstStyle/>
                  <a:p>
                    <a:r>
                      <a:rPr lang="en-US" smtClean="0"/>
                      <a:t>0%</a:t>
                    </a:r>
                    <a:endParaRPr lang="en-US"/>
                  </a:p>
                </c:rich>
              </c:tx>
              <c:showVal val="1"/>
            </c:dLbl>
            <c:showVal val="1"/>
          </c:dLbls>
          <c:cat>
            <c:strRef>
              <c:f>'AZ SOS compare'!$A$4:$A$10</c:f>
              <c:strCache>
                <c:ptCount val="7"/>
                <c:pt idx="0">
                  <c:v>Tuba City Boarding</c:v>
                </c:pt>
                <c:pt idx="1">
                  <c:v>Little Singer</c:v>
                </c:pt>
                <c:pt idx="2">
                  <c:v>Polacca Day School</c:v>
                </c:pt>
                <c:pt idx="3">
                  <c:v>Jeehdeez'a Academy</c:v>
                </c:pt>
                <c:pt idx="4">
                  <c:v>Rocky Ridge</c:v>
                </c:pt>
                <c:pt idx="5">
                  <c:v>Greasewood Springs</c:v>
                </c:pt>
                <c:pt idx="6">
                  <c:v>Cove Day School</c:v>
                </c:pt>
              </c:strCache>
            </c:strRef>
          </c:cat>
          <c:val>
            <c:numRef>
              <c:f>'AZ SOS compare'!$B$4:$B$10</c:f>
              <c:numCache>
                <c:formatCode>General</c:formatCode>
                <c:ptCount val="7"/>
                <c:pt idx="0">
                  <c:v>52</c:v>
                </c:pt>
                <c:pt idx="1">
                  <c:v>0</c:v>
                </c:pt>
                <c:pt idx="2">
                  <c:v>30</c:v>
                </c:pt>
                <c:pt idx="3">
                  <c:v>12</c:v>
                </c:pt>
                <c:pt idx="4">
                  <c:v>19</c:v>
                </c:pt>
                <c:pt idx="5">
                  <c:v>7</c:v>
                </c:pt>
                <c:pt idx="6">
                  <c:v>0</c:v>
                </c:pt>
              </c:numCache>
            </c:numRef>
          </c:val>
        </c:ser>
        <c:ser>
          <c:idx val="1"/>
          <c:order val="1"/>
          <c:tx>
            <c:v>2009</c:v>
          </c:tx>
          <c:spPr>
            <a:solidFill>
              <a:srgbClr val="1F497D">
                <a:lumMod val="75000"/>
              </a:srgbClr>
            </a:solidFill>
          </c:spPr>
          <c:dLbls>
            <c:dLbl>
              <c:idx val="0"/>
              <c:layout/>
              <c:tx>
                <c:rich>
                  <a:bodyPr/>
                  <a:lstStyle/>
                  <a:p>
                    <a:r>
                      <a:rPr lang="en-US" smtClean="0"/>
                      <a:t>64%</a:t>
                    </a:r>
                    <a:endParaRPr lang="en-US"/>
                  </a:p>
                </c:rich>
              </c:tx>
              <c:showVal val="1"/>
            </c:dLbl>
            <c:dLbl>
              <c:idx val="1"/>
              <c:layout/>
              <c:tx>
                <c:rich>
                  <a:bodyPr/>
                  <a:lstStyle/>
                  <a:p>
                    <a:r>
                      <a:rPr lang="en-US" smtClean="0"/>
                      <a:t>13%</a:t>
                    </a:r>
                    <a:endParaRPr lang="en-US"/>
                  </a:p>
                </c:rich>
              </c:tx>
              <c:showVal val="1"/>
            </c:dLbl>
            <c:dLbl>
              <c:idx val="2"/>
              <c:layout/>
              <c:tx>
                <c:rich>
                  <a:bodyPr/>
                  <a:lstStyle/>
                  <a:p>
                    <a:r>
                      <a:rPr lang="en-US" smtClean="0"/>
                      <a:t>50%</a:t>
                    </a:r>
                    <a:endParaRPr lang="en-US"/>
                  </a:p>
                </c:rich>
              </c:tx>
              <c:showVal val="1"/>
            </c:dLbl>
            <c:dLbl>
              <c:idx val="3"/>
              <c:layout/>
              <c:tx>
                <c:rich>
                  <a:bodyPr/>
                  <a:lstStyle/>
                  <a:p>
                    <a:r>
                      <a:rPr lang="en-US" smtClean="0"/>
                      <a:t>38%</a:t>
                    </a:r>
                    <a:endParaRPr lang="en-US"/>
                  </a:p>
                </c:rich>
              </c:tx>
              <c:showVal val="1"/>
            </c:dLbl>
            <c:dLbl>
              <c:idx val="4"/>
              <c:layout/>
              <c:tx>
                <c:rich>
                  <a:bodyPr/>
                  <a:lstStyle/>
                  <a:p>
                    <a:r>
                      <a:rPr lang="en-US" smtClean="0"/>
                      <a:t>45%</a:t>
                    </a:r>
                    <a:endParaRPr lang="en-US"/>
                  </a:p>
                </c:rich>
              </c:tx>
              <c:showVal val="1"/>
            </c:dLbl>
            <c:dLbl>
              <c:idx val="5"/>
              <c:layout/>
              <c:tx>
                <c:rich>
                  <a:bodyPr/>
                  <a:lstStyle/>
                  <a:p>
                    <a:r>
                      <a:rPr lang="en-US" smtClean="0"/>
                      <a:t>44%</a:t>
                    </a:r>
                    <a:endParaRPr lang="en-US"/>
                  </a:p>
                </c:rich>
              </c:tx>
              <c:showVal val="1"/>
            </c:dLbl>
            <c:dLbl>
              <c:idx val="6"/>
              <c:layout/>
              <c:tx>
                <c:rich>
                  <a:bodyPr/>
                  <a:lstStyle/>
                  <a:p>
                    <a:r>
                      <a:rPr lang="en-US" smtClean="0"/>
                      <a:t>56%</a:t>
                    </a:r>
                    <a:endParaRPr lang="en-US" dirty="0"/>
                  </a:p>
                </c:rich>
              </c:tx>
              <c:showVal val="1"/>
            </c:dLbl>
            <c:showVal val="1"/>
          </c:dLbls>
          <c:cat>
            <c:strRef>
              <c:f>'AZ SOS compare'!$A$4:$A$10</c:f>
              <c:strCache>
                <c:ptCount val="7"/>
                <c:pt idx="0">
                  <c:v>Tuba City Boarding</c:v>
                </c:pt>
                <c:pt idx="1">
                  <c:v>Little Singer</c:v>
                </c:pt>
                <c:pt idx="2">
                  <c:v>Polacca Day School</c:v>
                </c:pt>
                <c:pt idx="3">
                  <c:v>Jeehdeez'a Academy</c:v>
                </c:pt>
                <c:pt idx="4">
                  <c:v>Rocky Ridge</c:v>
                </c:pt>
                <c:pt idx="5">
                  <c:v>Greasewood Springs</c:v>
                </c:pt>
                <c:pt idx="6">
                  <c:v>Cove Day School</c:v>
                </c:pt>
              </c:strCache>
            </c:strRef>
          </c:cat>
          <c:val>
            <c:numRef>
              <c:f>'AZ SOS compare'!$C$4:$C$10</c:f>
              <c:numCache>
                <c:formatCode>0</c:formatCode>
                <c:ptCount val="7"/>
                <c:pt idx="0">
                  <c:v>64</c:v>
                </c:pt>
                <c:pt idx="1">
                  <c:v>13</c:v>
                </c:pt>
                <c:pt idx="2">
                  <c:v>50</c:v>
                </c:pt>
                <c:pt idx="3">
                  <c:v>38</c:v>
                </c:pt>
                <c:pt idx="4">
                  <c:v>45</c:v>
                </c:pt>
                <c:pt idx="5">
                  <c:v>44</c:v>
                </c:pt>
                <c:pt idx="6">
                  <c:v>56</c:v>
                </c:pt>
              </c:numCache>
            </c:numRef>
          </c:val>
        </c:ser>
        <c:shape val="cylinder"/>
        <c:axId val="54256000"/>
        <c:axId val="54257536"/>
        <c:axId val="0"/>
      </c:bar3DChart>
      <c:catAx>
        <c:axId val="54256000"/>
        <c:scaling>
          <c:orientation val="minMax"/>
        </c:scaling>
        <c:axPos val="b"/>
        <c:tickLblPos val="nextTo"/>
        <c:crossAx val="54257536"/>
        <c:crosses val="autoZero"/>
        <c:auto val="1"/>
        <c:lblAlgn val="ctr"/>
        <c:lblOffset val="100"/>
      </c:catAx>
      <c:valAx>
        <c:axId val="54257536"/>
        <c:scaling>
          <c:orientation val="minMax"/>
        </c:scaling>
        <c:axPos val="l"/>
        <c:majorGridlines/>
        <c:numFmt formatCode="General" sourceLinked="1"/>
        <c:tickLblPos val="nextTo"/>
        <c:crossAx val="54256000"/>
        <c:crosses val="autoZero"/>
        <c:crossBetween val="between"/>
      </c:valAx>
      <c:spPr>
        <a:solidFill>
          <a:schemeClr val="bg1"/>
        </a:solidFill>
        <a:ln>
          <a:solidFill>
            <a:sysClr val="windowText" lastClr="000000"/>
          </a:solidFill>
        </a:ln>
      </c:spPr>
    </c:plotArea>
    <c:legend>
      <c:legendPos val="r"/>
      <c:layout/>
    </c:legend>
    <c:plotVisOnly val="1"/>
  </c:chart>
  <c:spPr>
    <a:gradFill flip="none" rotWithShape="1">
      <a:gsLst>
        <a:gs pos="0">
          <a:sysClr val="window" lastClr="FFFFFF">
            <a:alpha val="94000"/>
          </a:sysClr>
        </a:gs>
        <a:gs pos="39999">
          <a:srgbClr val="85C2FF"/>
        </a:gs>
        <a:gs pos="70000">
          <a:srgbClr val="C4D6EB"/>
        </a:gs>
        <a:gs pos="100000">
          <a:srgbClr val="FFEBFA"/>
        </a:gs>
      </a:gsLst>
      <a:lin ang="16200000" scaled="0"/>
      <a:tileRect/>
    </a:gradFill>
    <a:effectLst>
      <a:innerShdw blurRad="63500" dist="50800" dir="16200000">
        <a:prstClr val="black">
          <a:alpha val="50000"/>
        </a:prstClr>
      </a:innerShdw>
    </a:effectLst>
    <a:scene3d>
      <a:camera prst="orthographicFront"/>
      <a:lightRig rig="threePt" dir="t"/>
    </a:scene3d>
    <a:sp3d prstMaterial="dkEdge"/>
  </c:spPr>
  <c:externalData r:id="rId1"/>
</c:chartSpace>
</file>

<file path=ppt/charts/chart6.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a:pPr>
            <a:r>
              <a:rPr lang="en-US" dirty="0" smtClean="0"/>
              <a:t>Participating Schools</a:t>
            </a:r>
            <a:endParaRPr lang="en-US" dirty="0"/>
          </a:p>
        </c:rich>
      </c:tx>
      <c:layout/>
    </c:title>
    <c:plotArea>
      <c:layout>
        <c:manualLayout>
          <c:layoutTarget val="inner"/>
          <c:xMode val="edge"/>
          <c:yMode val="edge"/>
          <c:x val="6.4738869446874722E-2"/>
          <c:y val="0.15251494543813188"/>
          <c:w val="0.91211298240497718"/>
          <c:h val="0.71632357577823758"/>
        </c:manualLayout>
      </c:layout>
      <c:barChart>
        <c:barDir val="col"/>
        <c:grouping val="clustered"/>
        <c:ser>
          <c:idx val="0"/>
          <c:order val="0"/>
          <c:tx>
            <c:strRef>
              <c:f>Sheet1!$B$1</c:f>
              <c:strCache>
                <c:ptCount val="1"/>
                <c:pt idx="0">
                  <c:v># of Participating Schools</c:v>
                </c:pt>
              </c:strCache>
            </c:strRef>
          </c:tx>
          <c:dPt>
            <c:idx val="0"/>
            <c:spPr>
              <a:solidFill>
                <a:schemeClr val="tx2">
                  <a:lumMod val="75000"/>
                </a:schemeClr>
              </a:solidFill>
              <a:ln>
                <a:solidFill>
                  <a:prstClr val="black"/>
                </a:solidFill>
              </a:ln>
            </c:spPr>
          </c:dPt>
          <c:dPt>
            <c:idx val="1"/>
            <c:spPr>
              <a:solidFill>
                <a:srgbClr val="1F497D">
                  <a:lumMod val="75000"/>
                </a:srgbClr>
              </a:solidFill>
              <a:ln>
                <a:solidFill>
                  <a:prstClr val="black"/>
                </a:solidFill>
              </a:ln>
            </c:spPr>
          </c:dPt>
          <c:dPt>
            <c:idx val="2"/>
            <c:spPr>
              <a:solidFill>
                <a:srgbClr val="1F497D">
                  <a:lumMod val="75000"/>
                </a:srgbClr>
              </a:solidFill>
              <a:ln>
                <a:solidFill>
                  <a:prstClr val="black"/>
                </a:solidFill>
              </a:ln>
            </c:spPr>
          </c:dPt>
          <c:dPt>
            <c:idx val="3"/>
            <c:spPr>
              <a:solidFill>
                <a:srgbClr val="1F497D">
                  <a:lumMod val="75000"/>
                </a:srgbClr>
              </a:solidFill>
              <a:ln>
                <a:solidFill>
                  <a:prstClr val="black"/>
                </a:solidFill>
              </a:ln>
            </c:spPr>
          </c:dPt>
          <c:dLbls>
            <c:spPr>
              <a:solidFill>
                <a:schemeClr val="bg1"/>
              </a:solidFill>
              <a:ln>
                <a:solidFill>
                  <a:prstClr val="black"/>
                </a:solidFill>
              </a:ln>
            </c:spPr>
            <c:dLblPos val="inEnd"/>
            <c:showVal val="1"/>
          </c:dLbls>
          <c:cat>
            <c:strRef>
              <c:f>Sheet1!$A$2:$A$5</c:f>
              <c:strCache>
                <c:ptCount val="4"/>
                <c:pt idx="0">
                  <c:v>2006-2007</c:v>
                </c:pt>
                <c:pt idx="1">
                  <c:v>2007-2008</c:v>
                </c:pt>
                <c:pt idx="2">
                  <c:v>2008-2009</c:v>
                </c:pt>
                <c:pt idx="3">
                  <c:v>2009-2010</c:v>
                </c:pt>
              </c:strCache>
            </c:strRef>
          </c:cat>
          <c:val>
            <c:numRef>
              <c:f>Sheet1!$B$2:$B$5</c:f>
              <c:numCache>
                <c:formatCode>General</c:formatCode>
                <c:ptCount val="4"/>
                <c:pt idx="0">
                  <c:v>30</c:v>
                </c:pt>
                <c:pt idx="1">
                  <c:v>46</c:v>
                </c:pt>
                <c:pt idx="2">
                  <c:v>77</c:v>
                </c:pt>
                <c:pt idx="3">
                  <c:v>84</c:v>
                </c:pt>
              </c:numCache>
            </c:numRef>
          </c:val>
        </c:ser>
        <c:ser>
          <c:idx val="2"/>
          <c:order val="1"/>
          <c:tx>
            <c:strRef>
              <c:f>Sheet1!$C$1</c:f>
              <c:strCache>
                <c:ptCount val="1"/>
                <c:pt idx="0">
                  <c:v>Column2</c:v>
                </c:pt>
              </c:strCache>
            </c:strRef>
          </c:tx>
          <c:dLbls>
            <c:dLblPos val="inEnd"/>
            <c:showVal val="1"/>
          </c:dLbls>
          <c:cat>
            <c:strRef>
              <c:f>Sheet1!$A$2:$A$5</c:f>
              <c:strCache>
                <c:ptCount val="4"/>
                <c:pt idx="0">
                  <c:v>2006-2007</c:v>
                </c:pt>
                <c:pt idx="1">
                  <c:v>2007-2008</c:v>
                </c:pt>
                <c:pt idx="2">
                  <c:v>2008-2009</c:v>
                </c:pt>
                <c:pt idx="3">
                  <c:v>2009-2010</c:v>
                </c:pt>
              </c:strCache>
            </c:strRef>
          </c:cat>
          <c:val>
            <c:numRef>
              <c:f>Sheet1!$C$2:$C$6</c:f>
              <c:numCache>
                <c:formatCode>General</c:formatCode>
                <c:ptCount val="5"/>
              </c:numCache>
            </c:numRef>
          </c:val>
        </c:ser>
        <c:ser>
          <c:idx val="3"/>
          <c:order val="2"/>
          <c:tx>
            <c:strRef>
              <c:f>Sheet1!$D$1</c:f>
              <c:strCache>
                <c:ptCount val="1"/>
                <c:pt idx="0">
                  <c:v>Column3</c:v>
                </c:pt>
              </c:strCache>
            </c:strRef>
          </c:tx>
          <c:dLbls>
            <c:dLblPos val="inEnd"/>
            <c:showVal val="1"/>
          </c:dLbls>
          <c:cat>
            <c:strRef>
              <c:f>Sheet1!$A$2:$A$5</c:f>
              <c:strCache>
                <c:ptCount val="4"/>
                <c:pt idx="0">
                  <c:v>2006-2007</c:v>
                </c:pt>
                <c:pt idx="1">
                  <c:v>2007-2008</c:v>
                </c:pt>
                <c:pt idx="2">
                  <c:v>2008-2009</c:v>
                </c:pt>
                <c:pt idx="3">
                  <c:v>2009-2010</c:v>
                </c:pt>
              </c:strCache>
            </c:strRef>
          </c:cat>
          <c:val>
            <c:numRef>
              <c:f>Sheet1!$D$2:$D$6</c:f>
              <c:numCache>
                <c:formatCode>General</c:formatCode>
                <c:ptCount val="5"/>
              </c:numCache>
            </c:numRef>
          </c:val>
        </c:ser>
        <c:ser>
          <c:idx val="4"/>
          <c:order val="3"/>
          <c:tx>
            <c:strRef>
              <c:f>Sheet1!$E$1</c:f>
              <c:strCache>
                <c:ptCount val="1"/>
                <c:pt idx="0">
                  <c:v>Column4</c:v>
                </c:pt>
              </c:strCache>
            </c:strRef>
          </c:tx>
          <c:dLbls>
            <c:dLblPos val="inEnd"/>
            <c:showVal val="1"/>
          </c:dLbls>
          <c:cat>
            <c:strRef>
              <c:f>Sheet1!$A$2:$A$5</c:f>
              <c:strCache>
                <c:ptCount val="4"/>
                <c:pt idx="0">
                  <c:v>2006-2007</c:v>
                </c:pt>
                <c:pt idx="1">
                  <c:v>2007-2008</c:v>
                </c:pt>
                <c:pt idx="2">
                  <c:v>2008-2009</c:v>
                </c:pt>
                <c:pt idx="3">
                  <c:v>2009-2010</c:v>
                </c:pt>
              </c:strCache>
            </c:strRef>
          </c:cat>
          <c:val>
            <c:numRef>
              <c:f>Sheet1!$E$2:$E$6</c:f>
              <c:numCache>
                <c:formatCode>General</c:formatCode>
                <c:ptCount val="5"/>
              </c:numCache>
            </c:numRef>
          </c:val>
        </c:ser>
        <c:dLbls>
          <c:showVal val="1"/>
        </c:dLbls>
        <c:gapWidth val="75"/>
        <c:overlap val="-25"/>
        <c:axId val="79190272"/>
        <c:axId val="79196160"/>
      </c:barChart>
      <c:catAx>
        <c:axId val="79190272"/>
        <c:scaling>
          <c:orientation val="minMax"/>
        </c:scaling>
        <c:axPos val="b"/>
        <c:majorTickMark val="none"/>
        <c:tickLblPos val="none"/>
        <c:txPr>
          <a:bodyPr rot="-5400000" vert="horz"/>
          <a:lstStyle/>
          <a:p>
            <a:pPr>
              <a:defRPr/>
            </a:pPr>
            <a:endParaRPr lang="en-US"/>
          </a:p>
        </c:txPr>
        <c:crossAx val="79196160"/>
        <c:crosses val="autoZero"/>
        <c:auto val="1"/>
        <c:lblAlgn val="ctr"/>
        <c:lblOffset val="100"/>
      </c:catAx>
      <c:valAx>
        <c:axId val="79196160"/>
        <c:scaling>
          <c:orientation val="minMax"/>
        </c:scaling>
        <c:axPos val="l"/>
        <c:majorGridlines/>
        <c:numFmt formatCode="General" sourceLinked="1"/>
        <c:majorTickMark val="none"/>
        <c:tickLblPos val="nextTo"/>
        <c:spPr>
          <a:ln w="9525">
            <a:noFill/>
          </a:ln>
        </c:spPr>
        <c:crossAx val="79190272"/>
        <c:crosses val="autoZero"/>
        <c:crossBetween val="between"/>
      </c:valAx>
    </c:plotArea>
    <c:plotVisOnly val="1"/>
  </c:chart>
  <c:spPr>
    <a:gradFill flip="none" rotWithShape="1">
      <a:gsLst>
        <a:gs pos="0">
          <a:schemeClr val="bg1"/>
        </a:gs>
        <a:gs pos="50000">
          <a:srgbClr val="4F81BD">
            <a:tint val="44500"/>
            <a:satMod val="160000"/>
          </a:srgbClr>
        </a:gs>
        <a:gs pos="100000">
          <a:srgbClr val="4F81BD">
            <a:tint val="23500"/>
            <a:satMod val="160000"/>
          </a:srgbClr>
        </a:gs>
      </a:gsLst>
      <a:lin ang="16200000" scaled="1"/>
      <a:tileRect/>
    </a:gradFill>
    <a:ln>
      <a:solidFill>
        <a:prstClr val="black"/>
      </a:solidFill>
    </a:ln>
  </c:spPr>
  <c:txPr>
    <a:bodyPr/>
    <a:lstStyle/>
    <a:p>
      <a:pPr>
        <a:defRPr sz="1800"/>
      </a:pPr>
      <a:endParaRPr lang="en-US"/>
    </a:p>
  </c:txPr>
  <c:externalData r:id="rId1"/>
  <c:userShapes r:id="rId2"/>
</c:chartSpace>
</file>

<file path=ppt/charts/chart7.xml><?xml version="1.0" encoding="utf-8"?>
<c:chartSpace xmlns:c="http://schemas.openxmlformats.org/drawingml/2006/chart" xmlns:a="http://schemas.openxmlformats.org/drawingml/2006/main" xmlns:r="http://schemas.openxmlformats.org/officeDocument/2006/relationships">
  <c:date1904 val="1"/>
  <c:lang val="en-US"/>
  <c:chart>
    <c:autoTitleDeleted val="1"/>
    <c:plotArea>
      <c:layout/>
      <c:barChart>
        <c:barDir val="col"/>
        <c:grouping val="clustered"/>
        <c:ser>
          <c:idx val="0"/>
          <c:order val="0"/>
          <c:tx>
            <c:strRef>
              <c:f>Sheet1!$B$1</c:f>
              <c:strCache>
                <c:ptCount val="1"/>
                <c:pt idx="0">
                  <c:v>Series 1</c:v>
                </c:pt>
              </c:strCache>
            </c:strRef>
          </c:tx>
          <c:spPr>
            <a:solidFill>
              <a:srgbClr val="00823B"/>
            </a:solidFill>
            <a:ln>
              <a:solidFill>
                <a:prstClr val="black"/>
              </a:solidFill>
            </a:ln>
          </c:spPr>
          <c:cat>
            <c:strRef>
              <c:f>Sheet1!$A$2:$A$3</c:f>
              <c:strCache>
                <c:ptCount val="2"/>
                <c:pt idx="0">
                  <c:v>Total AYP Opportunities      2001-2009: 5 of 174</c:v>
                </c:pt>
                <c:pt idx="1">
                  <c:v>Total AYP opportunities      2008-2009: 8 of 29 </c:v>
                </c:pt>
              </c:strCache>
            </c:strRef>
          </c:cat>
          <c:val>
            <c:numRef>
              <c:f>Sheet1!$B$2:$B$3</c:f>
              <c:numCache>
                <c:formatCode>0%</c:formatCode>
                <c:ptCount val="2"/>
                <c:pt idx="0">
                  <c:v>3.0000000000000002E-2</c:v>
                </c:pt>
                <c:pt idx="1">
                  <c:v>0.28000000000000008</c:v>
                </c:pt>
              </c:numCache>
            </c:numRef>
          </c:val>
        </c:ser>
        <c:axId val="81371136"/>
        <c:axId val="81372672"/>
      </c:barChart>
      <c:catAx>
        <c:axId val="81371136"/>
        <c:scaling>
          <c:orientation val="minMax"/>
        </c:scaling>
        <c:axPos val="b"/>
        <c:tickLblPos val="nextTo"/>
        <c:crossAx val="81372672"/>
        <c:crosses val="autoZero"/>
        <c:auto val="1"/>
        <c:lblAlgn val="ctr"/>
        <c:lblOffset val="100"/>
      </c:catAx>
      <c:valAx>
        <c:axId val="81372672"/>
        <c:scaling>
          <c:orientation val="minMax"/>
        </c:scaling>
        <c:axPos val="l"/>
        <c:majorGridlines/>
        <c:numFmt formatCode="0%" sourceLinked="0"/>
        <c:tickLblPos val="nextTo"/>
        <c:crossAx val="81371136"/>
        <c:crosses val="autoZero"/>
        <c:crossBetween val="between"/>
      </c:valAx>
    </c:plotArea>
    <c:plotVisOnly val="1"/>
  </c:chart>
  <c:spPr>
    <a:gradFill>
      <a:gsLst>
        <a:gs pos="0">
          <a:srgbClr val="4F81BD">
            <a:tint val="66000"/>
            <a:satMod val="160000"/>
          </a:srgbClr>
        </a:gs>
        <a:gs pos="50000">
          <a:srgbClr val="4F81BD">
            <a:tint val="44500"/>
            <a:satMod val="160000"/>
          </a:srgbClr>
        </a:gs>
        <a:gs pos="100000">
          <a:srgbClr val="4F81BD">
            <a:tint val="23500"/>
            <a:satMod val="160000"/>
          </a:srgbClr>
        </a:gs>
      </a:gsLst>
      <a:lin ang="5400000" scaled="0"/>
    </a:gradFill>
    <a:ln>
      <a:solidFill>
        <a:prstClr val="black"/>
      </a:solidFill>
    </a:ln>
  </c:spPr>
  <c:txPr>
    <a:bodyPr/>
    <a:lstStyle/>
    <a:p>
      <a:pPr>
        <a:defRPr sz="1800"/>
      </a:pPr>
      <a:endParaRPr lang="en-US"/>
    </a:p>
  </c:txPr>
  <c:externalData r:id="rId1"/>
</c:chartSpace>
</file>

<file path=ppt/charts/chart8.xml><?xml version="1.0" encoding="utf-8"?>
<c:chartSpace xmlns:c="http://schemas.openxmlformats.org/drawingml/2006/chart" xmlns:a="http://schemas.openxmlformats.org/drawingml/2006/main" xmlns:r="http://schemas.openxmlformats.org/officeDocument/2006/relationships">
  <c:date1904 val="1"/>
  <c:lang val="en-US"/>
  <c:style val="18"/>
  <c:clrMapOvr bg1="lt1" tx1="dk1" bg2="lt2" tx2="dk2" accent1="accent1" accent2="accent2" accent3="accent3" accent4="accent4" accent5="accent5" accent6="accent6" hlink="hlink" folHlink="folHlink"/>
  <c:chart>
    <c:plotArea>
      <c:layout/>
      <c:barChart>
        <c:barDir val="col"/>
        <c:grouping val="clustered"/>
        <c:ser>
          <c:idx val="0"/>
          <c:order val="0"/>
          <c:tx>
            <c:strRef>
              <c:f>Sheet4!$B$1</c:f>
              <c:strCache>
                <c:ptCount val="1"/>
                <c:pt idx="0">
                  <c:v>ALL BIE Schools</c:v>
                </c:pt>
              </c:strCache>
            </c:strRef>
          </c:tx>
          <c:dLbls>
            <c:dLbl>
              <c:idx val="0"/>
              <c:layout/>
              <c:tx>
                <c:rich>
                  <a:bodyPr/>
                  <a:lstStyle/>
                  <a:p>
                    <a:r>
                      <a:rPr lang="en-US" smtClean="0"/>
                      <a:t>33%</a:t>
                    </a:r>
                    <a:endParaRPr lang="en-US"/>
                  </a:p>
                </c:rich>
              </c:tx>
              <c:showVal val="1"/>
            </c:dLbl>
            <c:dLbl>
              <c:idx val="1"/>
              <c:layout/>
              <c:tx>
                <c:rich>
                  <a:bodyPr/>
                  <a:lstStyle/>
                  <a:p>
                    <a:r>
                      <a:rPr lang="en-US" smtClean="0"/>
                      <a:t>38%</a:t>
                    </a:r>
                    <a:endParaRPr lang="en-US"/>
                  </a:p>
                </c:rich>
              </c:tx>
              <c:showVal val="1"/>
            </c:dLbl>
            <c:dLbl>
              <c:idx val="2"/>
              <c:layout/>
              <c:tx>
                <c:rich>
                  <a:bodyPr/>
                  <a:lstStyle/>
                  <a:p>
                    <a:r>
                      <a:rPr lang="en-US" smtClean="0"/>
                      <a:t>38%</a:t>
                    </a:r>
                    <a:endParaRPr lang="en-US"/>
                  </a:p>
                </c:rich>
              </c:tx>
              <c:showVal val="1"/>
            </c:dLbl>
            <c:showVal val="1"/>
          </c:dLbls>
          <c:cat>
            <c:strRef>
              <c:f>Sheet4!$A$2:$A$4</c:f>
              <c:strCache>
                <c:ptCount val="3"/>
                <c:pt idx="0">
                  <c:v>2006-2007</c:v>
                </c:pt>
                <c:pt idx="1">
                  <c:v>2007-2008</c:v>
                </c:pt>
                <c:pt idx="2">
                  <c:v>2008-2009</c:v>
                </c:pt>
              </c:strCache>
            </c:strRef>
          </c:cat>
          <c:val>
            <c:numRef>
              <c:f>Sheet4!$B$2:$B$4</c:f>
              <c:numCache>
                <c:formatCode>General</c:formatCode>
                <c:ptCount val="3"/>
                <c:pt idx="0">
                  <c:v>33</c:v>
                </c:pt>
                <c:pt idx="1">
                  <c:v>38</c:v>
                </c:pt>
                <c:pt idx="2">
                  <c:v>38</c:v>
                </c:pt>
              </c:numCache>
            </c:numRef>
          </c:val>
        </c:ser>
        <c:ser>
          <c:idx val="1"/>
          <c:order val="1"/>
          <c:tx>
            <c:strRef>
              <c:f>Sheet4!$C$1</c:f>
              <c:strCache>
                <c:ptCount val="1"/>
                <c:pt idx="0">
                  <c:v>BIE Program Schools</c:v>
                </c:pt>
              </c:strCache>
            </c:strRef>
          </c:tx>
          <c:spPr>
            <a:solidFill>
              <a:srgbClr val="008000"/>
            </a:solidFill>
          </c:spPr>
          <c:dLbls>
            <c:dLbl>
              <c:idx val="0"/>
              <c:layout/>
              <c:tx>
                <c:rich>
                  <a:bodyPr/>
                  <a:lstStyle/>
                  <a:p>
                    <a:r>
                      <a:rPr lang="en-US" smtClean="0"/>
                      <a:t>39%</a:t>
                    </a:r>
                    <a:endParaRPr lang="en-US"/>
                  </a:p>
                </c:rich>
              </c:tx>
              <c:showVal val="1"/>
            </c:dLbl>
            <c:dLbl>
              <c:idx val="1"/>
              <c:layout/>
              <c:tx>
                <c:rich>
                  <a:bodyPr/>
                  <a:lstStyle/>
                  <a:p>
                    <a:r>
                      <a:rPr lang="en-US" smtClean="0"/>
                      <a:t>42%</a:t>
                    </a:r>
                    <a:endParaRPr lang="en-US"/>
                  </a:p>
                </c:rich>
              </c:tx>
              <c:showVal val="1"/>
            </c:dLbl>
            <c:dLbl>
              <c:idx val="2"/>
              <c:layout/>
              <c:tx>
                <c:rich>
                  <a:bodyPr/>
                  <a:lstStyle/>
                  <a:p>
                    <a:r>
                      <a:rPr lang="en-US" smtClean="0"/>
                      <a:t>45%</a:t>
                    </a:r>
                    <a:endParaRPr lang="en-US"/>
                  </a:p>
                </c:rich>
              </c:tx>
              <c:showVal val="1"/>
            </c:dLbl>
            <c:showVal val="1"/>
          </c:dLbls>
          <c:cat>
            <c:strRef>
              <c:f>Sheet4!$A$2:$A$4</c:f>
              <c:strCache>
                <c:ptCount val="3"/>
                <c:pt idx="0">
                  <c:v>2006-2007</c:v>
                </c:pt>
                <c:pt idx="1">
                  <c:v>2007-2008</c:v>
                </c:pt>
                <c:pt idx="2">
                  <c:v>2008-2009</c:v>
                </c:pt>
              </c:strCache>
            </c:strRef>
          </c:cat>
          <c:val>
            <c:numRef>
              <c:f>Sheet4!$C$2:$C$4</c:f>
              <c:numCache>
                <c:formatCode>General</c:formatCode>
                <c:ptCount val="3"/>
                <c:pt idx="0">
                  <c:v>39</c:v>
                </c:pt>
                <c:pt idx="1">
                  <c:v>42</c:v>
                </c:pt>
                <c:pt idx="2">
                  <c:v>45</c:v>
                </c:pt>
              </c:numCache>
            </c:numRef>
          </c:val>
        </c:ser>
        <c:axId val="54613504"/>
        <c:axId val="54615040"/>
      </c:barChart>
      <c:catAx>
        <c:axId val="54613504"/>
        <c:scaling>
          <c:orientation val="minMax"/>
        </c:scaling>
        <c:axPos val="b"/>
        <c:tickLblPos val="nextTo"/>
        <c:txPr>
          <a:bodyPr/>
          <a:lstStyle/>
          <a:p>
            <a:pPr>
              <a:defRPr sz="2400"/>
            </a:pPr>
            <a:endParaRPr lang="en-US"/>
          </a:p>
        </c:txPr>
        <c:crossAx val="54615040"/>
        <c:crosses val="autoZero"/>
        <c:auto val="1"/>
        <c:lblAlgn val="ctr"/>
        <c:lblOffset val="100"/>
      </c:catAx>
      <c:valAx>
        <c:axId val="54615040"/>
        <c:scaling>
          <c:orientation val="minMax"/>
        </c:scaling>
        <c:axPos val="l"/>
        <c:majorGridlines/>
        <c:numFmt formatCode="General" sourceLinked="0"/>
        <c:tickLblPos val="nextTo"/>
        <c:txPr>
          <a:bodyPr/>
          <a:lstStyle/>
          <a:p>
            <a:pPr>
              <a:defRPr sz="2400"/>
            </a:pPr>
            <a:endParaRPr lang="en-US"/>
          </a:p>
        </c:txPr>
        <c:crossAx val="54613504"/>
        <c:crosses val="autoZero"/>
        <c:crossBetween val="between"/>
      </c:valAx>
    </c:plotArea>
    <c:legend>
      <c:legendPos val="t"/>
      <c:layout/>
      <c:txPr>
        <a:bodyPr/>
        <a:lstStyle/>
        <a:p>
          <a:pPr>
            <a:defRPr sz="2400"/>
          </a:pPr>
          <a:endParaRPr lang="en-US"/>
        </a:p>
      </c:txPr>
    </c:legend>
    <c:plotVisOnly val="1"/>
  </c:chart>
  <c:spPr>
    <a:gradFill>
      <a:gsLst>
        <a:gs pos="0">
          <a:srgbClr val="4F81BD">
            <a:tint val="66000"/>
            <a:satMod val="160000"/>
          </a:srgbClr>
        </a:gs>
        <a:gs pos="50000">
          <a:srgbClr val="4F81BD">
            <a:tint val="44500"/>
            <a:satMod val="160000"/>
          </a:srgbClr>
        </a:gs>
        <a:gs pos="100000">
          <a:srgbClr val="4F81BD">
            <a:tint val="23500"/>
            <a:satMod val="160000"/>
          </a:srgbClr>
        </a:gs>
      </a:gsLst>
      <a:lin ang="5400000" scaled="0"/>
    </a:gradFill>
    <a:ln>
      <a:solidFill>
        <a:sysClr val="windowText" lastClr="000000"/>
      </a:solidFill>
    </a:ln>
  </c:spPr>
  <c:txPr>
    <a:bodyPr/>
    <a:lstStyle/>
    <a:p>
      <a:pPr>
        <a:defRPr sz="1400"/>
      </a:pPr>
      <a:endParaRPr lang="en-US"/>
    </a:p>
  </c:txPr>
  <c:externalData r:id="rId2"/>
</c:chartSpace>
</file>

<file path=ppt/charts/chart9.xml><?xml version="1.0" encoding="utf-8"?>
<c:chartSpace xmlns:c="http://schemas.openxmlformats.org/drawingml/2006/chart" xmlns:a="http://schemas.openxmlformats.org/drawingml/2006/main" xmlns:r="http://schemas.openxmlformats.org/officeDocument/2006/relationships">
  <c:date1904 val="1"/>
  <c:lang val="en-US"/>
  <c:clrMapOvr bg1="lt1" tx1="dk1" bg2="lt2" tx2="dk2" accent1="accent1" accent2="accent2" accent3="accent3" accent4="accent4" accent5="accent5" accent6="accent6" hlink="hlink" folHlink="folHlink"/>
  <c:chart>
    <c:plotArea>
      <c:layout/>
      <c:barChart>
        <c:barDir val="col"/>
        <c:grouping val="clustered"/>
        <c:ser>
          <c:idx val="0"/>
          <c:order val="0"/>
          <c:tx>
            <c:strRef>
              <c:f>Sheet1!$B$1</c:f>
              <c:strCache>
                <c:ptCount val="1"/>
                <c:pt idx="0">
                  <c:v>Program  Schools</c:v>
                </c:pt>
              </c:strCache>
            </c:strRef>
          </c:tx>
          <c:spPr>
            <a:solidFill>
              <a:srgbClr val="00B050"/>
            </a:solidFill>
          </c:spPr>
          <c:dLbls>
            <c:showVal val="1"/>
          </c:dLbls>
          <c:cat>
            <c:strRef>
              <c:f>Sheet1!$A$2:$A$4</c:f>
              <c:strCache>
                <c:ptCount val="3"/>
                <c:pt idx="0">
                  <c:v>2006-2007</c:v>
                </c:pt>
                <c:pt idx="1">
                  <c:v>2007-2008</c:v>
                </c:pt>
                <c:pt idx="2">
                  <c:v>2008-2009</c:v>
                </c:pt>
              </c:strCache>
            </c:strRef>
          </c:cat>
          <c:val>
            <c:numRef>
              <c:f>Sheet1!$B$2:$B$4</c:f>
              <c:numCache>
                <c:formatCode>0%</c:formatCode>
                <c:ptCount val="3"/>
                <c:pt idx="0">
                  <c:v>0.43000000000000027</c:v>
                </c:pt>
                <c:pt idx="1">
                  <c:v>0.63000000000000056</c:v>
                </c:pt>
                <c:pt idx="2">
                  <c:v>0.6500000000000008</c:v>
                </c:pt>
              </c:numCache>
            </c:numRef>
          </c:val>
        </c:ser>
        <c:ser>
          <c:idx val="1"/>
          <c:order val="1"/>
          <c:tx>
            <c:strRef>
              <c:f>Sheet1!$C$1</c:f>
              <c:strCache>
                <c:ptCount val="1"/>
                <c:pt idx="0">
                  <c:v>All BIE Schools</c:v>
                </c:pt>
              </c:strCache>
            </c:strRef>
          </c:tx>
          <c:spPr>
            <a:solidFill>
              <a:srgbClr val="C0504D">
                <a:lumMod val="50000"/>
              </a:srgbClr>
            </a:solidFill>
          </c:spPr>
          <c:dLbls>
            <c:showVal val="1"/>
          </c:dLbls>
          <c:cat>
            <c:strRef>
              <c:f>Sheet1!$A$2:$A$4</c:f>
              <c:strCache>
                <c:ptCount val="3"/>
                <c:pt idx="0">
                  <c:v>2006-2007</c:v>
                </c:pt>
                <c:pt idx="1">
                  <c:v>2007-2008</c:v>
                </c:pt>
                <c:pt idx="2">
                  <c:v>2008-2009</c:v>
                </c:pt>
              </c:strCache>
            </c:strRef>
          </c:cat>
          <c:val>
            <c:numRef>
              <c:f>Sheet1!$C$2:$C$4</c:f>
              <c:numCache>
                <c:formatCode>0%</c:formatCode>
                <c:ptCount val="3"/>
                <c:pt idx="0">
                  <c:v>0.36000000000000026</c:v>
                </c:pt>
                <c:pt idx="1">
                  <c:v>0.39000000000000035</c:v>
                </c:pt>
                <c:pt idx="2">
                  <c:v>0.41000000000000025</c:v>
                </c:pt>
              </c:numCache>
            </c:numRef>
          </c:val>
        </c:ser>
        <c:ser>
          <c:idx val="2"/>
          <c:order val="2"/>
          <c:tx>
            <c:strRef>
              <c:f>Sheet1!$D$1</c:f>
              <c:strCache>
                <c:ptCount val="1"/>
                <c:pt idx="0">
                  <c:v>Column1</c:v>
                </c:pt>
              </c:strCache>
            </c:strRef>
          </c:tx>
          <c:cat>
            <c:strRef>
              <c:f>Sheet1!$A$2:$A$4</c:f>
              <c:strCache>
                <c:ptCount val="3"/>
                <c:pt idx="0">
                  <c:v>2006-2007</c:v>
                </c:pt>
                <c:pt idx="1">
                  <c:v>2007-2008</c:v>
                </c:pt>
                <c:pt idx="2">
                  <c:v>2008-2009</c:v>
                </c:pt>
              </c:strCache>
            </c:strRef>
          </c:cat>
          <c:val>
            <c:numRef>
              <c:f>Sheet1!$D$2:$D$4</c:f>
              <c:numCache>
                <c:formatCode>General</c:formatCode>
                <c:ptCount val="3"/>
              </c:numCache>
            </c:numRef>
          </c:val>
        </c:ser>
        <c:axId val="81284096"/>
        <c:axId val="81289984"/>
      </c:barChart>
      <c:catAx>
        <c:axId val="81284096"/>
        <c:scaling>
          <c:orientation val="minMax"/>
        </c:scaling>
        <c:axPos val="b"/>
        <c:numFmt formatCode="General" sourceLinked="1"/>
        <c:tickLblPos val="nextTo"/>
        <c:crossAx val="81289984"/>
        <c:crosses val="autoZero"/>
        <c:auto val="1"/>
        <c:lblAlgn val="ctr"/>
        <c:lblOffset val="100"/>
      </c:catAx>
      <c:valAx>
        <c:axId val="81289984"/>
        <c:scaling>
          <c:orientation val="minMax"/>
        </c:scaling>
        <c:axPos val="l"/>
        <c:majorGridlines/>
        <c:numFmt formatCode="0%" sourceLinked="1"/>
        <c:tickLblPos val="nextTo"/>
        <c:crossAx val="81284096"/>
        <c:crosses val="autoZero"/>
        <c:crossBetween val="between"/>
      </c:valAx>
      <c:spPr>
        <a:noFill/>
      </c:spPr>
    </c:plotArea>
    <c:legend>
      <c:legendPos val="r"/>
      <c:legendEntry>
        <c:idx val="2"/>
        <c:delete val="1"/>
      </c:legendEntry>
      <c:layout/>
    </c:legend>
    <c:plotVisOnly val="1"/>
  </c:chart>
  <c:spPr>
    <a:gradFill>
      <a:gsLst>
        <a:gs pos="0">
          <a:srgbClr val="4F81BD">
            <a:tint val="66000"/>
            <a:satMod val="160000"/>
          </a:srgbClr>
        </a:gs>
        <a:gs pos="50000">
          <a:srgbClr val="4F81BD">
            <a:tint val="44500"/>
            <a:satMod val="160000"/>
          </a:srgbClr>
        </a:gs>
        <a:gs pos="100000">
          <a:srgbClr val="4F81BD">
            <a:tint val="23500"/>
            <a:satMod val="160000"/>
          </a:srgbClr>
        </a:gs>
      </a:gsLst>
      <a:lin ang="5400000" scaled="0"/>
    </a:gradFill>
    <a:ln>
      <a:solidFill>
        <a:sysClr val="windowText" lastClr="000000"/>
      </a:solidFill>
    </a:ln>
  </c:spPr>
  <c:txPr>
    <a:bodyPr/>
    <a:lstStyle/>
    <a:p>
      <a:pPr>
        <a:defRPr sz="1800"/>
      </a:pPr>
      <a:endParaRPr lang="en-US"/>
    </a:p>
  </c:txPr>
  <c:externalData r:id="rId2"/>
</c:chartSpace>
</file>

<file path=ppt/drawings/drawing1.xml><?xml version="1.0" encoding="utf-8"?>
<c:userShapes xmlns:c="http://schemas.openxmlformats.org/drawingml/2006/chart">
  <cdr:relSizeAnchor xmlns:cdr="http://schemas.openxmlformats.org/drawingml/2006/chartDrawing">
    <cdr:from>
      <cdr:x>0.04989</cdr:x>
      <cdr:y>0.89849</cdr:y>
    </cdr:from>
    <cdr:to>
      <cdr:x>0.12448</cdr:x>
      <cdr:y>0.949</cdr:y>
    </cdr:to>
    <cdr:sp macro="" textlink="">
      <cdr:nvSpPr>
        <cdr:cNvPr id="2" name="TextBox 1"/>
        <cdr:cNvSpPr txBox="1"/>
      </cdr:nvSpPr>
      <cdr:spPr>
        <a:xfrm xmlns:a="http://schemas.openxmlformats.org/drawingml/2006/main" rot="19021076">
          <a:off x="410610" y="4066532"/>
          <a:ext cx="613811" cy="228607"/>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dirty="0" smtClean="0"/>
            <a:t>06 - 07</a:t>
          </a:r>
          <a:endParaRPr lang="en-US" sz="1100" dirty="0"/>
        </a:p>
      </cdr:txBody>
    </cdr:sp>
  </cdr:relSizeAnchor>
  <cdr:relSizeAnchor xmlns:cdr="http://schemas.openxmlformats.org/drawingml/2006/chartDrawing">
    <cdr:from>
      <cdr:x>0.23401</cdr:x>
      <cdr:y>0.90167</cdr:y>
    </cdr:from>
    <cdr:to>
      <cdr:x>0.31646</cdr:x>
      <cdr:y>0.96901</cdr:y>
    </cdr:to>
    <cdr:sp macro="" textlink="">
      <cdr:nvSpPr>
        <cdr:cNvPr id="3" name="TextBox 2"/>
        <cdr:cNvSpPr txBox="1"/>
      </cdr:nvSpPr>
      <cdr:spPr>
        <a:xfrm xmlns:a="http://schemas.openxmlformats.org/drawingml/2006/main" rot="19095933">
          <a:off x="1925817" y="4080908"/>
          <a:ext cx="678541" cy="304779"/>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100" dirty="0" smtClean="0"/>
            <a:t>07 - 08</a:t>
          </a:r>
          <a:endParaRPr lang="en-US" sz="1100" dirty="0"/>
        </a:p>
      </cdr:txBody>
    </cdr:sp>
  </cdr:relSizeAnchor>
  <cdr:relSizeAnchor xmlns:cdr="http://schemas.openxmlformats.org/drawingml/2006/chartDrawing">
    <cdr:from>
      <cdr:x>0.43681</cdr:x>
      <cdr:y>0.82499</cdr:y>
    </cdr:from>
    <cdr:to>
      <cdr:x>0.46458</cdr:x>
      <cdr:y>1</cdr:y>
    </cdr:to>
    <cdr:sp macro="" textlink="">
      <cdr:nvSpPr>
        <cdr:cNvPr id="4" name="TextBox 3"/>
        <cdr:cNvSpPr txBox="1"/>
      </cdr:nvSpPr>
      <cdr:spPr>
        <a:xfrm xmlns:a="http://schemas.openxmlformats.org/drawingml/2006/main" rot="18821515">
          <a:off x="3312982" y="4061029"/>
          <a:ext cx="792108" cy="228606"/>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100" dirty="0" smtClean="0"/>
            <a:t>08 - 09</a:t>
          </a:r>
          <a:endParaRPr lang="en-US" sz="1100" dirty="0"/>
        </a:p>
      </cdr:txBody>
    </cdr:sp>
  </cdr:relSizeAnchor>
  <cdr:relSizeAnchor xmlns:cdr="http://schemas.openxmlformats.org/drawingml/2006/chartDrawing">
    <cdr:from>
      <cdr:x>0.59424</cdr:x>
      <cdr:y>0.91212</cdr:y>
    </cdr:from>
    <cdr:to>
      <cdr:x>0.65971</cdr:x>
      <cdr:y>0.99764</cdr:y>
    </cdr:to>
    <cdr:sp macro="" textlink="">
      <cdr:nvSpPr>
        <cdr:cNvPr id="5" name="TextBox 4"/>
        <cdr:cNvSpPr txBox="1"/>
      </cdr:nvSpPr>
      <cdr:spPr>
        <a:xfrm xmlns:a="http://schemas.openxmlformats.org/drawingml/2006/main" rot="18925518">
          <a:off x="4890317" y="4128231"/>
          <a:ext cx="538802" cy="387057"/>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dirty="0" smtClean="0"/>
            <a:t>09 - 10</a:t>
          </a:r>
          <a:endParaRPr lang="en-US" sz="1100" dirty="0"/>
        </a:p>
      </cdr:txBody>
    </cdr:sp>
  </cdr:relSizeAnchor>
  <cdr:relSizeAnchor xmlns:cdr="http://schemas.openxmlformats.org/drawingml/2006/chartDrawing">
    <cdr:from>
      <cdr:x>0.58333</cdr:x>
      <cdr:y>0.92599</cdr:y>
    </cdr:from>
    <cdr:to>
      <cdr:x>0.69444</cdr:x>
      <cdr:y>1</cdr:y>
    </cdr:to>
    <cdr:sp macro="" textlink="">
      <cdr:nvSpPr>
        <cdr:cNvPr id="6" name="TextBox 5"/>
        <cdr:cNvSpPr txBox="1"/>
      </cdr:nvSpPr>
      <cdr:spPr>
        <a:xfrm xmlns:a="http://schemas.openxmlformats.org/drawingml/2006/main">
          <a:off x="4800600" y="4190999"/>
          <a:ext cx="914391" cy="334963"/>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en-US" sz="1100" dirty="0"/>
        </a:p>
      </cdr:txBody>
    </cdr:sp>
  </cdr:relSizeAnchor>
  <cdr:relSizeAnchor xmlns:cdr="http://schemas.openxmlformats.org/drawingml/2006/chartDrawing">
    <cdr:from>
      <cdr:x>0.62963</cdr:x>
      <cdr:y>0.92599</cdr:y>
    </cdr:from>
    <cdr:to>
      <cdr:x>0.74074</cdr:x>
      <cdr:y>1</cdr:y>
    </cdr:to>
    <cdr:sp macro="" textlink="">
      <cdr:nvSpPr>
        <cdr:cNvPr id="7" name="TextBox 6"/>
        <cdr:cNvSpPr txBox="1"/>
      </cdr:nvSpPr>
      <cdr:spPr>
        <a:xfrm xmlns:a="http://schemas.openxmlformats.org/drawingml/2006/main">
          <a:off x="5181600" y="4190999"/>
          <a:ext cx="914400" cy="334963"/>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en-US" sz="1100" dirty="0"/>
        </a:p>
      </cdr:txBody>
    </cdr:sp>
  </cdr:relSizeAnchor>
  <cdr:relSizeAnchor xmlns:cdr="http://schemas.openxmlformats.org/drawingml/2006/chartDrawing">
    <cdr:from>
      <cdr:x>0.62037</cdr:x>
      <cdr:y>0.79797</cdr:y>
    </cdr:from>
    <cdr:to>
      <cdr:x>0.73148</cdr:x>
      <cdr:y>1</cdr:y>
    </cdr:to>
    <cdr:sp macro="" textlink="">
      <cdr:nvSpPr>
        <cdr:cNvPr id="8" name="TextBox 7"/>
        <cdr:cNvSpPr txBox="1"/>
      </cdr:nvSpPr>
      <cdr:spPr>
        <a:xfrm xmlns:a="http://schemas.openxmlformats.org/drawingml/2006/main">
          <a:off x="5105400" y="4267200"/>
          <a:ext cx="914400"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en-US" sz="1100" dirty="0"/>
        </a:p>
      </cdr:txBody>
    </cdr:sp>
  </cdr:relSizeAnchor>
  <cdr:relSizeAnchor xmlns:cdr="http://schemas.openxmlformats.org/drawingml/2006/chartDrawing">
    <cdr:from>
      <cdr:x>0.78704</cdr:x>
      <cdr:y>0.4209</cdr:y>
    </cdr:from>
    <cdr:to>
      <cdr:x>0.99074</cdr:x>
      <cdr:y>0.50509</cdr:y>
    </cdr:to>
    <cdr:sp macro="" textlink="">
      <cdr:nvSpPr>
        <cdr:cNvPr id="9" name="TextBox 8"/>
        <cdr:cNvSpPr txBox="1"/>
      </cdr:nvSpPr>
      <cdr:spPr>
        <a:xfrm xmlns:a="http://schemas.openxmlformats.org/drawingml/2006/main">
          <a:off x="6477000" y="1905000"/>
          <a:ext cx="1676400" cy="381000"/>
        </a:xfrm>
        <a:prstGeom xmlns:a="http://schemas.openxmlformats.org/drawingml/2006/main" prst="rect">
          <a:avLst/>
        </a:prstGeom>
      </cdr:spPr>
      <cdr:txBody>
        <a:bodyPr xmlns:a="http://schemas.openxmlformats.org/drawingml/2006/main" wrap="square" rtlCol="0"/>
        <a:lstStyle xmlns:a="http://schemas.openxmlformats.org/drawingml/2006/main"/>
        <a:p xmlns:a="http://schemas.openxmlformats.org/drawingml/2006/main">
          <a:r>
            <a:rPr lang="en-US" sz="1100" dirty="0" smtClean="0"/>
            <a:t># of Participating Schools</a:t>
          </a:r>
          <a:endParaRPr lang="en-US" sz="1100" dirty="0"/>
        </a:p>
      </cdr:txBody>
    </cdr:sp>
  </cdr:relSizeAnchor>
  <cdr:relSizeAnchor xmlns:cdr="http://schemas.openxmlformats.org/drawingml/2006/chartDrawing">
    <cdr:from>
      <cdr:x>0.75926</cdr:x>
      <cdr:y>0.4209</cdr:y>
    </cdr:from>
    <cdr:to>
      <cdr:x>0.78704</cdr:x>
      <cdr:y>0.46468</cdr:y>
    </cdr:to>
    <cdr:sp macro="" textlink="">
      <cdr:nvSpPr>
        <cdr:cNvPr id="10" name="Rectangle 9"/>
        <cdr:cNvSpPr/>
      </cdr:nvSpPr>
      <cdr:spPr>
        <a:xfrm xmlns:a="http://schemas.openxmlformats.org/drawingml/2006/main" flipH="1" flipV="1">
          <a:off x="6248400" y="1905000"/>
          <a:ext cx="228600" cy="198118"/>
        </a:xfrm>
        <a:prstGeom xmlns:a="http://schemas.openxmlformats.org/drawingml/2006/main" prst="rect">
          <a:avLst/>
        </a:prstGeom>
        <a:solidFill xmlns:a="http://schemas.openxmlformats.org/drawingml/2006/main">
          <a:schemeClr val="tx2">
            <a:lumMod val="75000"/>
          </a:schemeClr>
        </a:solidFill>
        <a:ln xmlns:a="http://schemas.openxmlformats.org/drawingml/2006/main">
          <a:solidFill>
            <a:schemeClr val="tx1"/>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p xmlns:a="http://schemas.openxmlformats.org/drawingml/2006/main">
          <a:endParaRPr lang="en-US"/>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F8E9B92-0820-4FAC-89B6-1E69D92FDBE7}" type="datetimeFigureOut">
              <a:rPr lang="en-US" smtClean="0"/>
              <a:pPr/>
              <a:t>12/14/2009</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FE59377-E19E-44A6-AC06-783ABE5AF3BF}"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14B620B-074C-4568-9EC1-469B64741BDA}" type="datetimeFigureOut">
              <a:rPr lang="en-US" smtClean="0"/>
              <a:pPr/>
              <a:t>12/14/2009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7C95927-30FE-42C5-A38E-C7205B9F7952}"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51C65BA-678F-4C5E-B6BB-E4692DCE0D8A}" type="slidenum">
              <a:rPr lang="en-US" smtClean="0"/>
              <a:pPr/>
              <a:t>14</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7C95927-30FE-42C5-A38E-C7205B9F7952}" type="slidenum">
              <a:rPr lang="en-US" smtClean="0"/>
              <a:pPr/>
              <a:t>27</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B542E93C-3A64-4372-B286-3B08651FC942}" type="slidenum">
              <a:rPr lang="en-US" smtClean="0"/>
              <a:pPr>
                <a:defRPr/>
              </a:pPr>
              <a:t>41</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EA54012-0262-4D6B-A2E0-E277348373D2}" type="datetimeFigureOut">
              <a:rPr lang="en-US" smtClean="0"/>
              <a:pPr/>
              <a:t>12/14/2009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85140D-2A92-4CB5-BA11-E5C65F6D6641}"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EA54012-0262-4D6B-A2E0-E277348373D2}" type="datetimeFigureOut">
              <a:rPr lang="en-US" smtClean="0"/>
              <a:pPr/>
              <a:t>12/14/2009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85140D-2A92-4CB5-BA11-E5C65F6D664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EA54012-0262-4D6B-A2E0-E277348373D2}" type="datetimeFigureOut">
              <a:rPr lang="en-US" smtClean="0"/>
              <a:pPr/>
              <a:t>12/14/2009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85140D-2A92-4CB5-BA11-E5C65F6D664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EA54012-0262-4D6B-A2E0-E277348373D2}" type="datetimeFigureOut">
              <a:rPr lang="en-US" smtClean="0"/>
              <a:pPr/>
              <a:t>12/14/2009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85140D-2A92-4CB5-BA11-E5C65F6D664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EA54012-0262-4D6B-A2E0-E277348373D2}" type="datetimeFigureOut">
              <a:rPr lang="en-US" smtClean="0"/>
              <a:pPr/>
              <a:t>12/14/2009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85140D-2A92-4CB5-BA11-E5C65F6D6641}"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EA54012-0262-4D6B-A2E0-E277348373D2}" type="datetimeFigureOut">
              <a:rPr lang="en-US" smtClean="0"/>
              <a:pPr/>
              <a:t>12/14/2009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585140D-2A92-4CB5-BA11-E5C65F6D664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EA54012-0262-4D6B-A2E0-E277348373D2}" type="datetimeFigureOut">
              <a:rPr lang="en-US" smtClean="0"/>
              <a:pPr/>
              <a:t>12/14/2009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585140D-2A92-4CB5-BA11-E5C65F6D664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EA54012-0262-4D6B-A2E0-E277348373D2}" type="datetimeFigureOut">
              <a:rPr lang="en-US" smtClean="0"/>
              <a:pPr/>
              <a:t>12/14/2009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585140D-2A92-4CB5-BA11-E5C65F6D664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EA54012-0262-4D6B-A2E0-E277348373D2}" type="datetimeFigureOut">
              <a:rPr lang="en-US" smtClean="0"/>
              <a:pPr/>
              <a:t>12/14/2009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585140D-2A92-4CB5-BA11-E5C65F6D664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EA54012-0262-4D6B-A2E0-E277348373D2}" type="datetimeFigureOut">
              <a:rPr lang="en-US" smtClean="0"/>
              <a:pPr/>
              <a:t>12/14/2009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585140D-2A92-4CB5-BA11-E5C65F6D664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EA54012-0262-4D6B-A2E0-E277348373D2}" type="datetimeFigureOut">
              <a:rPr lang="en-US" smtClean="0"/>
              <a:pPr/>
              <a:t>12/14/2009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585140D-2A92-4CB5-BA11-E5C65F6D6641}"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alphaModFix amt="40000"/>
            <a:lum/>
          </a:blip>
          <a:srcRect/>
          <a:stretch>
            <a:fillRect r="-100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EA54012-0262-4D6B-A2E0-E277348373D2}" type="datetimeFigureOut">
              <a:rPr lang="en-US" smtClean="0"/>
              <a:pPr/>
              <a:t>12/14/2009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585140D-2A92-4CB5-BA11-E5C65F6D664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chart" Target="../charts/chart6.xml"/></Relationships>
</file>

<file path=ppt/slides/_rels/slide15.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1654175"/>
            <a:ext cx="7620000" cy="1470025"/>
          </a:xfrm>
        </p:spPr>
        <p:txBody>
          <a:bodyPr>
            <a:noAutofit/>
          </a:bodyPr>
          <a:lstStyle/>
          <a:p>
            <a:r>
              <a:rPr lang="en-US" sz="6000" b="1" dirty="0" smtClean="0"/>
              <a:t>Tribal Budget Advisory Committee</a:t>
            </a:r>
            <a:endParaRPr lang="en-US" sz="6000" b="1" dirty="0"/>
          </a:p>
        </p:txBody>
      </p:sp>
      <p:sp>
        <p:nvSpPr>
          <p:cNvPr id="3" name="Subtitle 2"/>
          <p:cNvSpPr>
            <a:spLocks noGrp="1"/>
          </p:cNvSpPr>
          <p:nvPr>
            <p:ph type="subTitle" idx="1"/>
          </p:nvPr>
        </p:nvSpPr>
        <p:spPr>
          <a:xfrm>
            <a:off x="2057400" y="4419600"/>
            <a:ext cx="6400800" cy="1752600"/>
          </a:xfrm>
        </p:spPr>
        <p:txBody>
          <a:bodyPr/>
          <a:lstStyle/>
          <a:p>
            <a:r>
              <a:rPr lang="en-US" b="1" dirty="0" smtClean="0">
                <a:solidFill>
                  <a:schemeClr val="accent2">
                    <a:lumMod val="50000"/>
                  </a:schemeClr>
                </a:solidFill>
              </a:rPr>
              <a:t>Kevin </a:t>
            </a:r>
            <a:r>
              <a:rPr lang="en-US" b="1" dirty="0" err="1" smtClean="0">
                <a:solidFill>
                  <a:schemeClr val="accent2">
                    <a:lumMod val="50000"/>
                  </a:schemeClr>
                </a:solidFill>
              </a:rPr>
              <a:t>Skenandore</a:t>
            </a:r>
            <a:endParaRPr lang="en-US" b="1" dirty="0" smtClean="0">
              <a:solidFill>
                <a:schemeClr val="accent2">
                  <a:lumMod val="50000"/>
                </a:schemeClr>
              </a:solidFill>
            </a:endParaRPr>
          </a:p>
          <a:p>
            <a:r>
              <a:rPr lang="en-US" b="1" dirty="0" smtClean="0">
                <a:solidFill>
                  <a:schemeClr val="accent2">
                    <a:lumMod val="50000"/>
                  </a:schemeClr>
                </a:solidFill>
              </a:rPr>
              <a:t>Bureau of Indian Education</a:t>
            </a:r>
          </a:p>
          <a:p>
            <a:r>
              <a:rPr lang="en-US" b="1" dirty="0" smtClean="0">
                <a:solidFill>
                  <a:schemeClr val="accent2">
                    <a:lumMod val="50000"/>
                  </a:schemeClr>
                </a:solidFill>
              </a:rPr>
              <a:t>December 15, 2009</a:t>
            </a:r>
            <a:endParaRPr lang="en-US" b="1" dirty="0">
              <a:solidFill>
                <a:schemeClr val="accent2">
                  <a:lumMod val="50000"/>
                </a:schemeClr>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40000"/>
            <a:lum/>
          </a:blip>
          <a:srcRect/>
          <a:stretch>
            <a:fillRect l="-21000" r="-100000"/>
          </a:stretch>
        </a:blipFill>
        <a:effectLst/>
      </p:bgPr>
    </p:bg>
    <p:spTree>
      <p:nvGrpSpPr>
        <p:cNvPr id="1" name=""/>
        <p:cNvGrpSpPr/>
        <p:nvPr/>
      </p:nvGrpSpPr>
      <p:grpSpPr>
        <a:xfrm>
          <a:off x="0" y="0"/>
          <a:ext cx="0" cy="0"/>
          <a:chOff x="0" y="0"/>
          <a:chExt cx="0" cy="0"/>
        </a:xfrm>
      </p:grpSpPr>
      <p:graphicFrame>
        <p:nvGraphicFramePr>
          <p:cNvPr id="4" name="Chart 3"/>
          <p:cNvGraphicFramePr/>
          <p:nvPr/>
        </p:nvGraphicFramePr>
        <p:xfrm>
          <a:off x="533400" y="533400"/>
          <a:ext cx="8153400" cy="58674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40000"/>
            <a:lum/>
          </a:blip>
          <a:srcRect/>
          <a:stretch>
            <a:fillRect l="-22000" r="-100000"/>
          </a:stretch>
        </a:blipFill>
        <a:effectLst/>
      </p:bgPr>
    </p:bg>
    <p:spTree>
      <p:nvGrpSpPr>
        <p:cNvPr id="1" name=""/>
        <p:cNvGrpSpPr/>
        <p:nvPr/>
      </p:nvGrpSpPr>
      <p:grpSpPr>
        <a:xfrm>
          <a:off x="0" y="0"/>
          <a:ext cx="0" cy="0"/>
          <a:chOff x="0" y="0"/>
          <a:chExt cx="0" cy="0"/>
        </a:xfrm>
      </p:grpSpPr>
      <p:graphicFrame>
        <p:nvGraphicFramePr>
          <p:cNvPr id="4" name="Chart 3"/>
          <p:cNvGraphicFramePr/>
          <p:nvPr/>
        </p:nvGraphicFramePr>
        <p:xfrm>
          <a:off x="533400" y="457200"/>
          <a:ext cx="8077200" cy="57912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40000"/>
            <a:lum/>
          </a:blip>
          <a:srcRect/>
          <a:stretch>
            <a:fillRect l="-22000" r="-100000"/>
          </a:stretch>
        </a:blipFill>
        <a:effectLst/>
      </p:bgPr>
    </p:bg>
    <p:spTree>
      <p:nvGrpSpPr>
        <p:cNvPr id="1" name=""/>
        <p:cNvGrpSpPr/>
        <p:nvPr/>
      </p:nvGrpSpPr>
      <p:grpSpPr>
        <a:xfrm>
          <a:off x="0" y="0"/>
          <a:ext cx="0" cy="0"/>
          <a:chOff x="0" y="0"/>
          <a:chExt cx="0" cy="0"/>
        </a:xfrm>
      </p:grpSpPr>
      <p:graphicFrame>
        <p:nvGraphicFramePr>
          <p:cNvPr id="4" name="Chart 3"/>
          <p:cNvGraphicFramePr/>
          <p:nvPr/>
        </p:nvGraphicFramePr>
        <p:xfrm>
          <a:off x="457200" y="533400"/>
          <a:ext cx="8229600" cy="59436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40000"/>
            <a:lum/>
          </a:blip>
          <a:srcRect/>
          <a:stretch>
            <a:fillRect l="-25000" r="-100000"/>
          </a:stretch>
        </a:blipFill>
        <a:effectLst/>
      </p:bgPr>
    </p:bg>
    <p:spTree>
      <p:nvGrpSpPr>
        <p:cNvPr id="1" name=""/>
        <p:cNvGrpSpPr/>
        <p:nvPr/>
      </p:nvGrpSpPr>
      <p:grpSpPr>
        <a:xfrm>
          <a:off x="0" y="0"/>
          <a:ext cx="0" cy="0"/>
          <a:chOff x="0" y="0"/>
          <a:chExt cx="0" cy="0"/>
        </a:xfrm>
      </p:grpSpPr>
      <p:graphicFrame>
        <p:nvGraphicFramePr>
          <p:cNvPr id="4" name="Chart 3"/>
          <p:cNvGraphicFramePr/>
          <p:nvPr/>
        </p:nvGraphicFramePr>
        <p:xfrm>
          <a:off x="457200" y="609600"/>
          <a:ext cx="8172450" cy="56388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alphaModFix amt="40000"/>
            <a:lum/>
          </a:blip>
          <a:srcRect/>
          <a:stretch>
            <a:fillRect l="-23000" r="-100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Reading First/BIE READS!/Math Counts/System of Support/FOCUS</a:t>
            </a:r>
            <a:endParaRPr lang="en-US" b="1" dirty="0"/>
          </a:p>
        </p:txBody>
      </p:sp>
      <p:graphicFrame>
        <p:nvGraphicFramePr>
          <p:cNvPr id="4" name="Content Placeholder 3"/>
          <p:cNvGraphicFramePr>
            <a:graphicFrameLocks noGrp="1"/>
          </p:cNvGraphicFramePr>
          <p:nvPr>
            <p:ph idx="1"/>
          </p:nvPr>
        </p:nvGraphicFramePr>
        <p:xfrm>
          <a:off x="457200" y="1828800"/>
          <a:ext cx="8229600" cy="4525963"/>
        </p:xfrm>
        <a:graphic>
          <a:graphicData uri="http://schemas.openxmlformats.org/drawingml/2006/chart">
            <c:chart xmlns:c="http://schemas.openxmlformats.org/drawingml/2006/chart" xmlns:r="http://schemas.openxmlformats.org/officeDocument/2006/relationships" r:id="rId4"/>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40000"/>
            <a:lum/>
          </a:blip>
          <a:srcRect/>
          <a:stretch>
            <a:fillRect l="-27000" r="-100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Phase 1</a:t>
            </a:r>
            <a:br>
              <a:rPr lang="en-US" b="1" dirty="0" smtClean="0"/>
            </a:br>
            <a:r>
              <a:rPr lang="en-US" b="1" dirty="0" smtClean="0"/>
              <a:t>Impact of SOS on AYP</a:t>
            </a:r>
            <a:endParaRPr lang="en-US" dirty="0"/>
          </a:p>
        </p:txBody>
      </p:sp>
      <p:graphicFrame>
        <p:nvGraphicFramePr>
          <p:cNvPr id="3" name="Chart 2"/>
          <p:cNvGraphicFramePr/>
          <p:nvPr/>
        </p:nvGraphicFramePr>
        <p:xfrm>
          <a:off x="1143000" y="1676400"/>
          <a:ext cx="6858000" cy="43434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40000"/>
            <a:lum/>
          </a:blip>
          <a:srcRect/>
          <a:stretch>
            <a:fillRect l="-22000" r="-100000"/>
          </a:stretch>
        </a:blipFill>
        <a:effectLst/>
      </p:bgPr>
    </p:bg>
    <p:spTree>
      <p:nvGrpSpPr>
        <p:cNvPr id="1" name=""/>
        <p:cNvGrpSpPr/>
        <p:nvPr/>
      </p:nvGrpSpPr>
      <p:grpSpPr>
        <a:xfrm>
          <a:off x="0" y="0"/>
          <a:ext cx="0" cy="0"/>
          <a:chOff x="0" y="0"/>
          <a:chExt cx="0" cy="0"/>
        </a:xfrm>
      </p:grpSpPr>
      <p:sp>
        <p:nvSpPr>
          <p:cNvPr id="17410" name="Title 1"/>
          <p:cNvSpPr>
            <a:spLocks noGrp="1"/>
          </p:cNvSpPr>
          <p:nvPr>
            <p:ph type="title"/>
          </p:nvPr>
        </p:nvSpPr>
        <p:spPr/>
        <p:txBody>
          <a:bodyPr>
            <a:normAutofit fontScale="90000"/>
          </a:bodyPr>
          <a:lstStyle/>
          <a:p>
            <a:pPr eaLnBrk="1" hangingPunct="1"/>
            <a:r>
              <a:rPr lang="en-US" b="1" dirty="0" smtClean="0"/>
              <a:t>BIE’s Reading Proficiency Scores for ALL Grades Assessed</a:t>
            </a:r>
          </a:p>
        </p:txBody>
      </p:sp>
      <p:graphicFrame>
        <p:nvGraphicFramePr>
          <p:cNvPr id="3" name="Chart 2"/>
          <p:cNvGraphicFramePr/>
          <p:nvPr/>
        </p:nvGraphicFramePr>
        <p:xfrm>
          <a:off x="457200" y="1905000"/>
          <a:ext cx="8458200" cy="47244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40000"/>
            <a:lum/>
          </a:blip>
          <a:srcRect/>
          <a:stretch>
            <a:fillRect l="-22000" r="-100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Program Schools vs. All BIE Schools</a:t>
            </a:r>
            <a:br>
              <a:rPr lang="en-US" sz="3200" b="1" dirty="0" smtClean="0"/>
            </a:br>
            <a:r>
              <a:rPr lang="en-US" sz="3200" b="1" dirty="0" smtClean="0"/>
              <a:t>3rd Grade Proficiency on State Assessments</a:t>
            </a:r>
            <a:endParaRPr lang="en-US" sz="3200" b="1" dirty="0"/>
          </a:p>
        </p:txBody>
      </p:sp>
      <p:graphicFrame>
        <p:nvGraphicFramePr>
          <p:cNvPr id="4" name="Content Placeholder 3"/>
          <p:cNvGraphicFramePr>
            <a:graphicFrameLocks noGrp="1"/>
          </p:cNvGraphicFramePr>
          <p:nvPr>
            <p:ph idx="1"/>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What We Know From Research</a:t>
            </a:r>
            <a:endParaRPr lang="en-US" b="1" dirty="0"/>
          </a:p>
        </p:txBody>
      </p:sp>
      <p:sp>
        <p:nvSpPr>
          <p:cNvPr id="3" name="Content Placeholder 2"/>
          <p:cNvSpPr>
            <a:spLocks noGrp="1"/>
          </p:cNvSpPr>
          <p:nvPr>
            <p:ph idx="1"/>
          </p:nvPr>
        </p:nvSpPr>
        <p:spPr>
          <a:xfrm>
            <a:off x="1676400" y="1371600"/>
            <a:ext cx="7391400" cy="4525963"/>
          </a:xfrm>
        </p:spPr>
        <p:txBody>
          <a:bodyPr>
            <a:normAutofit fontScale="92500"/>
          </a:bodyPr>
          <a:lstStyle/>
          <a:p>
            <a:r>
              <a:rPr lang="en-US" dirty="0" smtClean="0"/>
              <a:t>“Start ahead, stay ahead. Start behind, stay behind.” (</a:t>
            </a:r>
            <a:r>
              <a:rPr lang="en-US" i="1" dirty="0" smtClean="0"/>
              <a:t>Annual Growth/Catch Up Growth</a:t>
            </a:r>
            <a:r>
              <a:rPr lang="en-US" dirty="0" smtClean="0"/>
              <a:t>)</a:t>
            </a:r>
          </a:p>
          <a:p>
            <a:r>
              <a:rPr lang="en-US" dirty="0" smtClean="0"/>
              <a:t>90% of students not reading at benchmark at 3</a:t>
            </a:r>
            <a:r>
              <a:rPr lang="en-US" baseline="30000" dirty="0" smtClean="0"/>
              <a:t>rd</a:t>
            </a:r>
            <a:r>
              <a:rPr lang="en-US" dirty="0" smtClean="0"/>
              <a:t> grade fail to ever read at benchmark.</a:t>
            </a:r>
          </a:p>
          <a:p>
            <a:r>
              <a:rPr lang="en-US" dirty="0" smtClean="0"/>
              <a:t>Illiterate youth and adults account for:</a:t>
            </a:r>
          </a:p>
          <a:p>
            <a:pPr lvl="1"/>
            <a:r>
              <a:rPr lang="en-US" dirty="0" smtClean="0"/>
              <a:t>75% of the unemployed</a:t>
            </a:r>
          </a:p>
          <a:p>
            <a:pPr lvl="1"/>
            <a:r>
              <a:rPr lang="en-US" dirty="0" smtClean="0"/>
              <a:t>85% of juveniles who appear in court</a:t>
            </a:r>
          </a:p>
          <a:p>
            <a:pPr lvl="1"/>
            <a:r>
              <a:rPr lang="en-US" dirty="0" smtClean="0"/>
              <a:t>60% of prison inmates</a:t>
            </a:r>
          </a:p>
        </p:txBody>
      </p:sp>
      <p:sp>
        <p:nvSpPr>
          <p:cNvPr id="4" name="TextBox 3"/>
          <p:cNvSpPr txBox="1"/>
          <p:nvPr/>
        </p:nvSpPr>
        <p:spPr>
          <a:xfrm>
            <a:off x="3581400" y="6169223"/>
            <a:ext cx="5181600" cy="307777"/>
          </a:xfrm>
          <a:prstGeom prst="rect">
            <a:avLst/>
          </a:prstGeom>
          <a:noFill/>
        </p:spPr>
        <p:txBody>
          <a:bodyPr wrap="square" rtlCol="0">
            <a:spAutoFit/>
          </a:bodyPr>
          <a:lstStyle/>
          <a:p>
            <a:r>
              <a:rPr lang="en-US" sz="1400" i="1" dirty="0" smtClean="0"/>
              <a:t>National Institute of Child Health and Human Development (NICHD)</a:t>
            </a:r>
            <a:endParaRPr lang="en-US" sz="1400" i="1"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40000"/>
            <a:lum/>
          </a:blip>
          <a:srcRect/>
          <a:stretch>
            <a:fillRect l="-21000" r="-100000"/>
          </a:stretch>
        </a:blipFill>
        <a:effectLst/>
      </p:bgPr>
    </p:bg>
    <p:spTree>
      <p:nvGrpSpPr>
        <p:cNvPr id="1" name=""/>
        <p:cNvGrpSpPr/>
        <p:nvPr/>
      </p:nvGrpSpPr>
      <p:grpSpPr>
        <a:xfrm>
          <a:off x="0" y="0"/>
          <a:ext cx="0" cy="0"/>
          <a:chOff x="0" y="0"/>
          <a:chExt cx="0" cy="0"/>
        </a:xfrm>
      </p:grpSpPr>
      <p:pic>
        <p:nvPicPr>
          <p:cNvPr id="20482" name="Picture 2"/>
          <p:cNvPicPr>
            <a:picLocks noChangeAspect="1" noChangeArrowheads="1"/>
          </p:cNvPicPr>
          <p:nvPr/>
        </p:nvPicPr>
        <p:blipFill>
          <a:blip r:embed="rId3" cstate="print"/>
          <a:srcRect/>
          <a:stretch>
            <a:fillRect/>
          </a:stretch>
        </p:blipFill>
        <p:spPr bwMode="auto">
          <a:xfrm>
            <a:off x="109538" y="80963"/>
            <a:ext cx="8924925" cy="6696075"/>
          </a:xfrm>
          <a:prstGeom prst="rect">
            <a:avLst/>
          </a:prstGeom>
          <a:noFill/>
          <a:ln w="9525">
            <a:solidFill>
              <a:sysClr val="windowText" lastClr="000000"/>
            </a:solidFill>
            <a:miter lim="800000"/>
            <a:headEnd/>
            <a:tailEnd/>
          </a:ln>
          <a:effectLst/>
        </p:spPr>
      </p:pic>
      <p:sp>
        <p:nvSpPr>
          <p:cNvPr id="3" name="Right Arrow 2"/>
          <p:cNvSpPr/>
          <p:nvPr/>
        </p:nvSpPr>
        <p:spPr>
          <a:xfrm>
            <a:off x="1752600" y="5334000"/>
            <a:ext cx="1219200" cy="381000"/>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30000"/>
            <a:lum/>
          </a:blip>
          <a:srcRect/>
          <a:stretch>
            <a:fillRect l="-35000" r="-100000"/>
          </a:stretch>
        </a:blipFill>
        <a:effectLst/>
      </p:bgPr>
    </p:bg>
    <p:spTree>
      <p:nvGrpSpPr>
        <p:cNvPr id="1" name=""/>
        <p:cNvGrpSpPr/>
        <p:nvPr/>
      </p:nvGrpSpPr>
      <p:grpSpPr>
        <a:xfrm>
          <a:off x="0" y="0"/>
          <a:ext cx="0" cy="0"/>
          <a:chOff x="0" y="0"/>
          <a:chExt cx="0" cy="0"/>
        </a:xfrm>
      </p:grpSpPr>
      <p:sp>
        <p:nvSpPr>
          <p:cNvPr id="1027" name="AutoShape 3"/>
          <p:cNvSpPr>
            <a:spLocks noChangeArrowheads="1"/>
          </p:cNvSpPr>
          <p:nvPr/>
        </p:nvSpPr>
        <p:spPr bwMode="auto">
          <a:xfrm>
            <a:off x="0" y="457200"/>
            <a:ext cx="1495425" cy="361950"/>
          </a:xfrm>
          <a:prstGeom prst="doubleWave">
            <a:avLst>
              <a:gd name="adj1" fmla="val 10319"/>
              <a:gd name="adj2" fmla="val 23"/>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32" name="AutoShape 8"/>
          <p:cNvSpPr>
            <a:spLocks noChangeArrowheads="1"/>
          </p:cNvSpPr>
          <p:nvPr/>
        </p:nvSpPr>
        <p:spPr bwMode="auto">
          <a:xfrm>
            <a:off x="-533400" y="3590925"/>
            <a:ext cx="1495425" cy="361950"/>
          </a:xfrm>
          <a:prstGeom prst="doubleWave">
            <a:avLst>
              <a:gd name="adj1" fmla="val 10319"/>
              <a:gd name="adj2" fmla="val 23"/>
            </a:avLst>
          </a:prstGeom>
          <a:solidFill>
            <a:srgbClr val="4E6128"/>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14" name="Rectangle 90"/>
          <p:cNvSpPr>
            <a:spLocks noChangeArrowheads="1"/>
          </p:cNvSpPr>
          <p:nvPr/>
        </p:nvSpPr>
        <p:spPr bwMode="auto">
          <a:xfrm>
            <a:off x="0" y="914400"/>
            <a:ext cx="8229600" cy="5029200"/>
          </a:xfrm>
          <a:prstGeom prst="rect">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71" name="AutoShape 147"/>
          <p:cNvSpPr>
            <a:spLocks noChangeArrowheads="1"/>
          </p:cNvSpPr>
          <p:nvPr/>
        </p:nvSpPr>
        <p:spPr bwMode="auto">
          <a:xfrm rot="740272">
            <a:off x="4867275" y="5495925"/>
            <a:ext cx="1495425" cy="361950"/>
          </a:xfrm>
          <a:prstGeom prst="doubleWave">
            <a:avLst>
              <a:gd name="adj1" fmla="val 10319"/>
              <a:gd name="adj2" fmla="val 23"/>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60" name="AutoShape 136"/>
          <p:cNvSpPr>
            <a:spLocks noChangeArrowheads="1"/>
          </p:cNvSpPr>
          <p:nvPr/>
        </p:nvSpPr>
        <p:spPr bwMode="auto">
          <a:xfrm>
            <a:off x="4467225" y="4714875"/>
            <a:ext cx="1495425" cy="361950"/>
          </a:xfrm>
          <a:prstGeom prst="doubleWave">
            <a:avLst>
              <a:gd name="adj1" fmla="val 10319"/>
              <a:gd name="adj2" fmla="val 23"/>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91" name="AutoShape 167"/>
          <p:cNvSpPr>
            <a:spLocks noChangeArrowheads="1"/>
          </p:cNvSpPr>
          <p:nvPr/>
        </p:nvSpPr>
        <p:spPr bwMode="auto">
          <a:xfrm>
            <a:off x="-742950" y="5473700"/>
            <a:ext cx="1495425" cy="361950"/>
          </a:xfrm>
          <a:prstGeom prst="doubleWave">
            <a:avLst>
              <a:gd name="adj1" fmla="val 10319"/>
              <a:gd name="adj2" fmla="val 23"/>
            </a:avLst>
          </a:prstGeom>
          <a:solidFill>
            <a:srgbClr val="B6DDE8"/>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30" name="AutoShape 6"/>
          <p:cNvSpPr>
            <a:spLocks noChangeArrowheads="1"/>
          </p:cNvSpPr>
          <p:nvPr/>
        </p:nvSpPr>
        <p:spPr bwMode="auto">
          <a:xfrm>
            <a:off x="-742950" y="4895850"/>
            <a:ext cx="1495425" cy="361950"/>
          </a:xfrm>
          <a:prstGeom prst="doubleWave">
            <a:avLst>
              <a:gd name="adj1" fmla="val 10319"/>
              <a:gd name="adj2" fmla="val 23"/>
            </a:avLst>
          </a:prstGeom>
          <a:solidFill>
            <a:srgbClr val="548DD4"/>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61" name="AutoShape 37"/>
          <p:cNvSpPr>
            <a:spLocks noChangeArrowheads="1"/>
          </p:cNvSpPr>
          <p:nvPr/>
        </p:nvSpPr>
        <p:spPr bwMode="auto">
          <a:xfrm>
            <a:off x="1333500" y="4400550"/>
            <a:ext cx="1495425" cy="361950"/>
          </a:xfrm>
          <a:prstGeom prst="doubleWave">
            <a:avLst>
              <a:gd name="adj1" fmla="val 10319"/>
              <a:gd name="adj2" fmla="val 23"/>
            </a:avLst>
          </a:prstGeom>
          <a:solidFill>
            <a:srgbClr val="548DD4"/>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61" name="AutoShape 137"/>
          <p:cNvSpPr>
            <a:spLocks noChangeArrowheads="1"/>
          </p:cNvSpPr>
          <p:nvPr/>
        </p:nvSpPr>
        <p:spPr bwMode="auto">
          <a:xfrm>
            <a:off x="2524125" y="5276850"/>
            <a:ext cx="1495425" cy="361950"/>
          </a:xfrm>
          <a:prstGeom prst="doubleWave">
            <a:avLst>
              <a:gd name="adj1" fmla="val 10319"/>
              <a:gd name="adj2" fmla="val 23"/>
            </a:avLst>
          </a:prstGeom>
          <a:solidFill>
            <a:srgbClr val="548DD4"/>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70" name="AutoShape 146"/>
          <p:cNvSpPr>
            <a:spLocks noChangeArrowheads="1"/>
          </p:cNvSpPr>
          <p:nvPr/>
        </p:nvSpPr>
        <p:spPr bwMode="auto">
          <a:xfrm rot="2642155" flipV="1">
            <a:off x="5038725" y="5686425"/>
            <a:ext cx="752475" cy="342900"/>
          </a:xfrm>
          <a:prstGeom prst="wave">
            <a:avLst>
              <a:gd name="adj1" fmla="val 13005"/>
              <a:gd name="adj2" fmla="val 0"/>
            </a:avLst>
          </a:prstGeom>
          <a:solidFill>
            <a:srgbClr val="548DD4"/>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69" name="AutoShape 145"/>
          <p:cNvSpPr>
            <a:spLocks noChangeArrowheads="1"/>
          </p:cNvSpPr>
          <p:nvPr/>
        </p:nvSpPr>
        <p:spPr bwMode="auto">
          <a:xfrm rot="3457516" flipV="1">
            <a:off x="4267200" y="5734051"/>
            <a:ext cx="752475" cy="342900"/>
          </a:xfrm>
          <a:prstGeom prst="wave">
            <a:avLst>
              <a:gd name="adj1" fmla="val 13005"/>
              <a:gd name="adj2" fmla="val 0"/>
            </a:avLst>
          </a:prstGeom>
          <a:solidFill>
            <a:srgbClr val="B6DDE8"/>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47" name="AutoShape 123"/>
          <p:cNvSpPr>
            <a:spLocks noChangeArrowheads="1"/>
          </p:cNvSpPr>
          <p:nvPr/>
        </p:nvSpPr>
        <p:spPr bwMode="auto">
          <a:xfrm flipV="1">
            <a:off x="2114550" y="5086350"/>
            <a:ext cx="752475" cy="342900"/>
          </a:xfrm>
          <a:prstGeom prst="wave">
            <a:avLst>
              <a:gd name="adj1" fmla="val 13005"/>
              <a:gd name="adj2" fmla="val 0"/>
            </a:avLst>
          </a:prstGeom>
          <a:solidFill>
            <a:srgbClr val="548DD4"/>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35" name="AutoShape 111"/>
          <p:cNvSpPr>
            <a:spLocks noChangeArrowheads="1"/>
          </p:cNvSpPr>
          <p:nvPr/>
        </p:nvSpPr>
        <p:spPr bwMode="auto">
          <a:xfrm>
            <a:off x="-361950" y="4229100"/>
            <a:ext cx="409575" cy="495300"/>
          </a:xfrm>
          <a:prstGeom prst="flowChartSummingJunction">
            <a:avLst/>
          </a:prstGeom>
          <a:solidFill>
            <a:srgbClr val="C4BC96"/>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34" name="AutoShape 110"/>
          <p:cNvSpPr>
            <a:spLocks noChangeArrowheads="1"/>
          </p:cNvSpPr>
          <p:nvPr/>
        </p:nvSpPr>
        <p:spPr bwMode="auto">
          <a:xfrm flipH="1">
            <a:off x="-381000" y="3962400"/>
            <a:ext cx="771525" cy="819150"/>
          </a:xfrm>
          <a:prstGeom prst="rtTriangle">
            <a:avLst/>
          </a:prstGeom>
          <a:solidFill>
            <a:srgbClr val="484329"/>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40" name="AutoShape 116"/>
          <p:cNvSpPr>
            <a:spLocks noChangeArrowheads="1"/>
          </p:cNvSpPr>
          <p:nvPr/>
        </p:nvSpPr>
        <p:spPr bwMode="auto">
          <a:xfrm>
            <a:off x="647700" y="5191125"/>
            <a:ext cx="1495425" cy="361950"/>
          </a:xfrm>
          <a:prstGeom prst="doubleWave">
            <a:avLst>
              <a:gd name="adj1" fmla="val 10319"/>
              <a:gd name="adj2" fmla="val 23"/>
            </a:avLst>
          </a:prstGeom>
          <a:solidFill>
            <a:srgbClr val="B6DDE8"/>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68" name="AutoShape 144"/>
          <p:cNvSpPr>
            <a:spLocks noChangeArrowheads="1"/>
          </p:cNvSpPr>
          <p:nvPr/>
        </p:nvSpPr>
        <p:spPr bwMode="auto">
          <a:xfrm rot="2016746">
            <a:off x="3152775" y="5438775"/>
            <a:ext cx="1495425" cy="361950"/>
          </a:xfrm>
          <a:prstGeom prst="doubleWave">
            <a:avLst>
              <a:gd name="adj1" fmla="val 10319"/>
              <a:gd name="adj2" fmla="val 23"/>
            </a:avLst>
          </a:prstGeom>
          <a:solidFill>
            <a:srgbClr val="548DD4"/>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39" name="AutoShape 115"/>
          <p:cNvSpPr>
            <a:spLocks noChangeArrowheads="1"/>
          </p:cNvSpPr>
          <p:nvPr/>
        </p:nvSpPr>
        <p:spPr bwMode="auto">
          <a:xfrm>
            <a:off x="533400" y="4886325"/>
            <a:ext cx="1495425" cy="361950"/>
          </a:xfrm>
          <a:prstGeom prst="doubleWave">
            <a:avLst>
              <a:gd name="adj1" fmla="val 10319"/>
              <a:gd name="adj2" fmla="val 23"/>
            </a:avLst>
          </a:prstGeom>
          <a:solidFill>
            <a:srgbClr val="B6DDE8"/>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35" name="AutoShape 11"/>
          <p:cNvSpPr>
            <a:spLocks noChangeArrowheads="1"/>
          </p:cNvSpPr>
          <p:nvPr/>
        </p:nvSpPr>
        <p:spPr bwMode="auto">
          <a:xfrm>
            <a:off x="4224338" y="5438775"/>
            <a:ext cx="1495425" cy="361950"/>
          </a:xfrm>
          <a:prstGeom prst="doubleWave">
            <a:avLst>
              <a:gd name="adj1" fmla="val 10319"/>
              <a:gd name="adj2" fmla="val 23"/>
            </a:avLst>
          </a:prstGeom>
          <a:solidFill>
            <a:srgbClr val="548DD4"/>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70" name="AutoShape 46"/>
          <p:cNvSpPr>
            <a:spLocks noChangeArrowheads="1"/>
          </p:cNvSpPr>
          <p:nvPr/>
        </p:nvSpPr>
        <p:spPr bwMode="auto">
          <a:xfrm>
            <a:off x="876300" y="890588"/>
            <a:ext cx="1495425" cy="361950"/>
          </a:xfrm>
          <a:prstGeom prst="doubleWave">
            <a:avLst>
              <a:gd name="adj1" fmla="val 10319"/>
              <a:gd name="adj2" fmla="val 23"/>
            </a:avLst>
          </a:prstGeom>
          <a:solidFill>
            <a:srgbClr val="548DD4"/>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67" name="AutoShape 43"/>
          <p:cNvSpPr>
            <a:spLocks noChangeArrowheads="1"/>
          </p:cNvSpPr>
          <p:nvPr/>
        </p:nvSpPr>
        <p:spPr bwMode="auto">
          <a:xfrm>
            <a:off x="1828800" y="671513"/>
            <a:ext cx="1495425" cy="361950"/>
          </a:xfrm>
          <a:prstGeom prst="doubleWave">
            <a:avLst>
              <a:gd name="adj1" fmla="val 10319"/>
              <a:gd name="adj2" fmla="val 23"/>
            </a:avLst>
          </a:prstGeom>
          <a:solidFill>
            <a:srgbClr val="548DD4"/>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43" name="AutoShape 19"/>
          <p:cNvSpPr>
            <a:spLocks noChangeArrowheads="1"/>
          </p:cNvSpPr>
          <p:nvPr/>
        </p:nvSpPr>
        <p:spPr bwMode="auto">
          <a:xfrm rot="-1398811">
            <a:off x="5915025" y="4857750"/>
            <a:ext cx="1495425" cy="361950"/>
          </a:xfrm>
          <a:prstGeom prst="doubleWave">
            <a:avLst>
              <a:gd name="adj1" fmla="val 10319"/>
              <a:gd name="adj2" fmla="val 23"/>
            </a:avLst>
          </a:prstGeom>
          <a:solidFill>
            <a:srgbClr val="548DD4"/>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34" name="AutoShape 10"/>
          <p:cNvSpPr>
            <a:spLocks noChangeArrowheads="1"/>
          </p:cNvSpPr>
          <p:nvPr/>
        </p:nvSpPr>
        <p:spPr bwMode="auto">
          <a:xfrm rot="-1025593">
            <a:off x="4905375" y="5076825"/>
            <a:ext cx="1495425" cy="361950"/>
          </a:xfrm>
          <a:prstGeom prst="doubleWave">
            <a:avLst>
              <a:gd name="adj1" fmla="val 10319"/>
              <a:gd name="adj2" fmla="val 23"/>
            </a:avLst>
          </a:prstGeom>
          <a:solidFill>
            <a:srgbClr val="548DD4"/>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33" name="AutoShape 9"/>
          <p:cNvSpPr>
            <a:spLocks noChangeArrowheads="1"/>
          </p:cNvSpPr>
          <p:nvPr/>
        </p:nvSpPr>
        <p:spPr bwMode="auto">
          <a:xfrm>
            <a:off x="5329238" y="5311775"/>
            <a:ext cx="1495425" cy="361950"/>
          </a:xfrm>
          <a:prstGeom prst="doubleWave">
            <a:avLst>
              <a:gd name="adj1" fmla="val 10319"/>
              <a:gd name="adj2" fmla="val 23"/>
            </a:avLst>
          </a:prstGeom>
          <a:solidFill>
            <a:srgbClr val="548DD4"/>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62" name="AutoShape 38"/>
          <p:cNvSpPr>
            <a:spLocks noChangeArrowheads="1"/>
          </p:cNvSpPr>
          <p:nvPr/>
        </p:nvSpPr>
        <p:spPr bwMode="auto">
          <a:xfrm>
            <a:off x="-742950" y="4548188"/>
            <a:ext cx="1495425" cy="361950"/>
          </a:xfrm>
          <a:prstGeom prst="doubleWave">
            <a:avLst>
              <a:gd name="adj1" fmla="val 10319"/>
              <a:gd name="adj2" fmla="val 23"/>
            </a:avLst>
          </a:prstGeom>
          <a:solidFill>
            <a:srgbClr val="548DD4"/>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63" name="AutoShape 39"/>
          <p:cNvSpPr>
            <a:spLocks noChangeArrowheads="1"/>
          </p:cNvSpPr>
          <p:nvPr/>
        </p:nvSpPr>
        <p:spPr bwMode="auto">
          <a:xfrm rot="553229">
            <a:off x="6677025" y="4533900"/>
            <a:ext cx="1495425" cy="361950"/>
          </a:xfrm>
          <a:prstGeom prst="doubleWave">
            <a:avLst>
              <a:gd name="adj1" fmla="val 10319"/>
              <a:gd name="adj2" fmla="val 23"/>
            </a:avLst>
          </a:prstGeom>
          <a:solidFill>
            <a:srgbClr val="548DD4"/>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49" name="AutoShape 125"/>
          <p:cNvSpPr>
            <a:spLocks noChangeArrowheads="1"/>
          </p:cNvSpPr>
          <p:nvPr/>
        </p:nvSpPr>
        <p:spPr bwMode="auto">
          <a:xfrm rot="-1398811">
            <a:off x="5310188" y="4181475"/>
            <a:ext cx="1495425" cy="361950"/>
          </a:xfrm>
          <a:prstGeom prst="doubleWave">
            <a:avLst>
              <a:gd name="adj1" fmla="val 10319"/>
              <a:gd name="adj2" fmla="val 23"/>
            </a:avLst>
          </a:prstGeom>
          <a:solidFill>
            <a:srgbClr val="548DD4"/>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42" name="AutoShape 18"/>
          <p:cNvSpPr>
            <a:spLocks noChangeArrowheads="1"/>
          </p:cNvSpPr>
          <p:nvPr/>
        </p:nvSpPr>
        <p:spPr bwMode="auto">
          <a:xfrm rot="-1128297">
            <a:off x="6824663" y="5311775"/>
            <a:ext cx="1495425" cy="361950"/>
          </a:xfrm>
          <a:prstGeom prst="doubleWave">
            <a:avLst>
              <a:gd name="adj1" fmla="val 10319"/>
              <a:gd name="adj2" fmla="val 23"/>
            </a:avLst>
          </a:prstGeom>
          <a:solidFill>
            <a:srgbClr val="548DD4"/>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43" name="AutoShape 119"/>
          <p:cNvSpPr>
            <a:spLocks noChangeArrowheads="1"/>
          </p:cNvSpPr>
          <p:nvPr/>
        </p:nvSpPr>
        <p:spPr bwMode="auto">
          <a:xfrm>
            <a:off x="4033838" y="4281488"/>
            <a:ext cx="1495425" cy="361950"/>
          </a:xfrm>
          <a:prstGeom prst="doubleWave">
            <a:avLst>
              <a:gd name="adj1" fmla="val 10319"/>
              <a:gd name="adj2" fmla="val 23"/>
            </a:avLst>
          </a:prstGeom>
          <a:solidFill>
            <a:srgbClr val="548DD4"/>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41" name="AutoShape 17"/>
          <p:cNvSpPr>
            <a:spLocks noChangeArrowheads="1"/>
          </p:cNvSpPr>
          <p:nvPr/>
        </p:nvSpPr>
        <p:spPr bwMode="auto">
          <a:xfrm rot="-1113028">
            <a:off x="6824663" y="5424488"/>
            <a:ext cx="1495425" cy="361950"/>
          </a:xfrm>
          <a:prstGeom prst="doubleWave">
            <a:avLst>
              <a:gd name="adj1" fmla="val 10319"/>
              <a:gd name="adj2" fmla="val 23"/>
            </a:avLst>
          </a:prstGeom>
          <a:solidFill>
            <a:srgbClr val="548DD4"/>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37" name="AutoShape 13"/>
          <p:cNvSpPr>
            <a:spLocks noChangeArrowheads="1"/>
          </p:cNvSpPr>
          <p:nvPr/>
        </p:nvSpPr>
        <p:spPr bwMode="auto">
          <a:xfrm>
            <a:off x="6391275" y="5924550"/>
            <a:ext cx="1495425" cy="361950"/>
          </a:xfrm>
          <a:prstGeom prst="doubleWave">
            <a:avLst>
              <a:gd name="adj1" fmla="val 10319"/>
              <a:gd name="adj2" fmla="val 23"/>
            </a:avLst>
          </a:prstGeom>
          <a:solidFill>
            <a:srgbClr val="548DD4"/>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82" name="AutoShape 158"/>
          <p:cNvSpPr>
            <a:spLocks noChangeArrowheads="1"/>
          </p:cNvSpPr>
          <p:nvPr/>
        </p:nvSpPr>
        <p:spPr bwMode="auto">
          <a:xfrm rot="477883">
            <a:off x="5710238" y="4433888"/>
            <a:ext cx="1495425" cy="361950"/>
          </a:xfrm>
          <a:prstGeom prst="doubleWave">
            <a:avLst>
              <a:gd name="adj1" fmla="val 10319"/>
              <a:gd name="adj2" fmla="val 23"/>
            </a:avLst>
          </a:prstGeom>
          <a:solidFill>
            <a:srgbClr val="B6DDE8"/>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46" name="AutoShape 22"/>
          <p:cNvSpPr>
            <a:spLocks noChangeArrowheads="1"/>
          </p:cNvSpPr>
          <p:nvPr/>
        </p:nvSpPr>
        <p:spPr bwMode="auto">
          <a:xfrm rot="-1139666">
            <a:off x="5229225" y="4762500"/>
            <a:ext cx="1495425" cy="361950"/>
          </a:xfrm>
          <a:prstGeom prst="doubleWave">
            <a:avLst>
              <a:gd name="adj1" fmla="val 10319"/>
              <a:gd name="adj2" fmla="val 23"/>
            </a:avLst>
          </a:prstGeom>
          <a:solidFill>
            <a:srgbClr val="B6DDE8"/>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59" name="AutoShape 135"/>
          <p:cNvSpPr>
            <a:spLocks noChangeArrowheads="1"/>
          </p:cNvSpPr>
          <p:nvPr/>
        </p:nvSpPr>
        <p:spPr bwMode="auto">
          <a:xfrm>
            <a:off x="3429000" y="4848225"/>
            <a:ext cx="1495425" cy="361950"/>
          </a:xfrm>
          <a:prstGeom prst="doubleWave">
            <a:avLst>
              <a:gd name="adj1" fmla="val 10319"/>
              <a:gd name="adj2" fmla="val 23"/>
            </a:avLst>
          </a:prstGeom>
          <a:solidFill>
            <a:srgbClr val="B6DDE8"/>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00" name="AutoShape 76"/>
          <p:cNvSpPr>
            <a:spLocks noChangeArrowheads="1"/>
          </p:cNvSpPr>
          <p:nvPr/>
        </p:nvSpPr>
        <p:spPr bwMode="auto">
          <a:xfrm>
            <a:off x="2828925" y="4400550"/>
            <a:ext cx="1495425" cy="361950"/>
          </a:xfrm>
          <a:prstGeom prst="doubleWave">
            <a:avLst>
              <a:gd name="adj1" fmla="val 10319"/>
              <a:gd name="adj2" fmla="val 23"/>
            </a:avLst>
          </a:prstGeom>
          <a:solidFill>
            <a:srgbClr val="B6DDE8"/>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73" name="AutoShape 149"/>
          <p:cNvSpPr>
            <a:spLocks noChangeArrowheads="1"/>
          </p:cNvSpPr>
          <p:nvPr/>
        </p:nvSpPr>
        <p:spPr bwMode="auto">
          <a:xfrm rot="693478">
            <a:off x="5324475" y="4314825"/>
            <a:ext cx="1495425" cy="361950"/>
          </a:xfrm>
          <a:prstGeom prst="doubleWave">
            <a:avLst>
              <a:gd name="adj1" fmla="val 10319"/>
              <a:gd name="adj2" fmla="val 23"/>
            </a:avLst>
          </a:prstGeom>
          <a:solidFill>
            <a:srgbClr val="B6DDE8"/>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45" name="AutoShape 21"/>
          <p:cNvSpPr>
            <a:spLocks noChangeArrowheads="1"/>
          </p:cNvSpPr>
          <p:nvPr/>
        </p:nvSpPr>
        <p:spPr bwMode="auto">
          <a:xfrm rot="-2079558">
            <a:off x="7410450" y="5372100"/>
            <a:ext cx="1495425" cy="361950"/>
          </a:xfrm>
          <a:prstGeom prst="doubleWave">
            <a:avLst>
              <a:gd name="adj1" fmla="val 10319"/>
              <a:gd name="adj2" fmla="val 23"/>
            </a:avLst>
          </a:prstGeom>
          <a:solidFill>
            <a:srgbClr val="B6DDE8"/>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72" name="AutoShape 148"/>
          <p:cNvSpPr>
            <a:spLocks noChangeArrowheads="1"/>
          </p:cNvSpPr>
          <p:nvPr/>
        </p:nvSpPr>
        <p:spPr bwMode="auto">
          <a:xfrm rot="1681541">
            <a:off x="4695825" y="4991100"/>
            <a:ext cx="1495425" cy="361950"/>
          </a:xfrm>
          <a:prstGeom prst="doubleWave">
            <a:avLst>
              <a:gd name="adj1" fmla="val 10319"/>
              <a:gd name="adj2" fmla="val 23"/>
            </a:avLst>
          </a:prstGeom>
          <a:solidFill>
            <a:srgbClr val="B6DDE8"/>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39" name="AutoShape 15"/>
          <p:cNvSpPr>
            <a:spLocks noChangeArrowheads="1"/>
          </p:cNvSpPr>
          <p:nvPr/>
        </p:nvSpPr>
        <p:spPr bwMode="auto">
          <a:xfrm>
            <a:off x="7081838" y="6134100"/>
            <a:ext cx="1495425" cy="361950"/>
          </a:xfrm>
          <a:prstGeom prst="doubleWave">
            <a:avLst>
              <a:gd name="adj1" fmla="val 10319"/>
              <a:gd name="adj2" fmla="val 23"/>
            </a:avLst>
          </a:prstGeom>
          <a:solidFill>
            <a:srgbClr val="B6DDE8"/>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40" name="AutoShape 16"/>
          <p:cNvSpPr>
            <a:spLocks noChangeArrowheads="1"/>
          </p:cNvSpPr>
          <p:nvPr/>
        </p:nvSpPr>
        <p:spPr bwMode="auto">
          <a:xfrm>
            <a:off x="5586413" y="6134100"/>
            <a:ext cx="1495425" cy="361950"/>
          </a:xfrm>
          <a:prstGeom prst="doubleWave">
            <a:avLst>
              <a:gd name="adj1" fmla="val 10319"/>
              <a:gd name="adj2" fmla="val 23"/>
            </a:avLst>
          </a:prstGeom>
          <a:solidFill>
            <a:srgbClr val="B6DDE8"/>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60" name="AutoShape 36"/>
          <p:cNvSpPr>
            <a:spLocks noChangeArrowheads="1"/>
          </p:cNvSpPr>
          <p:nvPr/>
        </p:nvSpPr>
        <p:spPr bwMode="auto">
          <a:xfrm>
            <a:off x="-57150" y="976313"/>
            <a:ext cx="1495425" cy="361950"/>
          </a:xfrm>
          <a:prstGeom prst="doubleWave">
            <a:avLst>
              <a:gd name="adj1" fmla="val 10319"/>
              <a:gd name="adj2" fmla="val 23"/>
            </a:avLst>
          </a:prstGeom>
          <a:solidFill>
            <a:srgbClr val="B6DDE8"/>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69" name="AutoShape 45"/>
          <p:cNvSpPr>
            <a:spLocks noChangeArrowheads="1"/>
          </p:cNvSpPr>
          <p:nvPr/>
        </p:nvSpPr>
        <p:spPr bwMode="auto">
          <a:xfrm>
            <a:off x="2371725" y="461963"/>
            <a:ext cx="1495425" cy="361950"/>
          </a:xfrm>
          <a:prstGeom prst="doubleWave">
            <a:avLst>
              <a:gd name="adj1" fmla="val 10319"/>
              <a:gd name="adj2" fmla="val 23"/>
            </a:avLst>
          </a:prstGeom>
          <a:solidFill>
            <a:srgbClr val="B6DDE8"/>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74" name="AutoShape 50"/>
          <p:cNvSpPr>
            <a:spLocks noChangeArrowheads="1"/>
          </p:cNvSpPr>
          <p:nvPr/>
        </p:nvSpPr>
        <p:spPr bwMode="auto">
          <a:xfrm>
            <a:off x="6000750" y="1228725"/>
            <a:ext cx="1495425" cy="361950"/>
          </a:xfrm>
          <a:prstGeom prst="doubleWave">
            <a:avLst>
              <a:gd name="adj1" fmla="val 10319"/>
              <a:gd name="adj2" fmla="val 23"/>
            </a:avLst>
          </a:prstGeom>
          <a:solidFill>
            <a:srgbClr val="B6DDE8"/>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62" name="AutoShape 138"/>
          <p:cNvSpPr>
            <a:spLocks noChangeArrowheads="1"/>
          </p:cNvSpPr>
          <p:nvPr/>
        </p:nvSpPr>
        <p:spPr bwMode="auto">
          <a:xfrm>
            <a:off x="3752850" y="5114925"/>
            <a:ext cx="1495425" cy="361950"/>
          </a:xfrm>
          <a:prstGeom prst="doubleWave">
            <a:avLst>
              <a:gd name="adj1" fmla="val 10319"/>
              <a:gd name="adj2" fmla="val 23"/>
            </a:avLst>
          </a:prstGeom>
          <a:solidFill>
            <a:srgbClr val="B6DDE8"/>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28" name="AutoShape 4"/>
          <p:cNvSpPr>
            <a:spLocks noChangeArrowheads="1"/>
          </p:cNvSpPr>
          <p:nvPr/>
        </p:nvSpPr>
        <p:spPr bwMode="auto">
          <a:xfrm>
            <a:off x="-161925" y="4548188"/>
            <a:ext cx="1495425" cy="361950"/>
          </a:xfrm>
          <a:prstGeom prst="doubleWave">
            <a:avLst>
              <a:gd name="adj1" fmla="val 10319"/>
              <a:gd name="adj2" fmla="val 23"/>
            </a:avLst>
          </a:prstGeom>
          <a:solidFill>
            <a:srgbClr val="B6DDE8"/>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44" name="AutoShape 120"/>
          <p:cNvSpPr>
            <a:spLocks noChangeArrowheads="1"/>
          </p:cNvSpPr>
          <p:nvPr/>
        </p:nvSpPr>
        <p:spPr bwMode="auto">
          <a:xfrm rot="-876842">
            <a:off x="4067175" y="4425950"/>
            <a:ext cx="1495425" cy="361950"/>
          </a:xfrm>
          <a:prstGeom prst="doubleWave">
            <a:avLst>
              <a:gd name="adj1" fmla="val 10319"/>
              <a:gd name="adj2" fmla="val 23"/>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29" name="AutoShape 5"/>
          <p:cNvSpPr>
            <a:spLocks noChangeArrowheads="1"/>
          </p:cNvSpPr>
          <p:nvPr/>
        </p:nvSpPr>
        <p:spPr bwMode="auto">
          <a:xfrm>
            <a:off x="-752475" y="5062538"/>
            <a:ext cx="1495425" cy="361950"/>
          </a:xfrm>
          <a:prstGeom prst="doubleWave">
            <a:avLst>
              <a:gd name="adj1" fmla="val 10319"/>
              <a:gd name="adj2" fmla="val 23"/>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44" name="AutoShape 20"/>
          <p:cNvSpPr>
            <a:spLocks noChangeArrowheads="1"/>
          </p:cNvSpPr>
          <p:nvPr/>
        </p:nvSpPr>
        <p:spPr bwMode="auto">
          <a:xfrm rot="-2132780">
            <a:off x="7286625" y="4857750"/>
            <a:ext cx="1495425" cy="361950"/>
          </a:xfrm>
          <a:prstGeom prst="doubleWave">
            <a:avLst>
              <a:gd name="adj1" fmla="val 10319"/>
              <a:gd name="adj2" fmla="val 23"/>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36" name="AutoShape 12"/>
          <p:cNvSpPr>
            <a:spLocks noChangeArrowheads="1"/>
          </p:cNvSpPr>
          <p:nvPr/>
        </p:nvSpPr>
        <p:spPr bwMode="auto">
          <a:xfrm>
            <a:off x="4972050" y="6000750"/>
            <a:ext cx="1495425" cy="361950"/>
          </a:xfrm>
          <a:prstGeom prst="doubleWave">
            <a:avLst>
              <a:gd name="adj1" fmla="val 10319"/>
              <a:gd name="adj2" fmla="val 23"/>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38" name="AutoShape 14"/>
          <p:cNvSpPr>
            <a:spLocks noChangeArrowheads="1"/>
          </p:cNvSpPr>
          <p:nvPr/>
        </p:nvSpPr>
        <p:spPr bwMode="auto">
          <a:xfrm>
            <a:off x="6467475" y="5619750"/>
            <a:ext cx="1495425" cy="361950"/>
          </a:xfrm>
          <a:prstGeom prst="doubleWave">
            <a:avLst>
              <a:gd name="adj1" fmla="val 10319"/>
              <a:gd name="adj2" fmla="val 23"/>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92" name="AutoShape 168"/>
          <p:cNvSpPr>
            <a:spLocks noChangeArrowheads="1"/>
          </p:cNvSpPr>
          <p:nvPr/>
        </p:nvSpPr>
        <p:spPr bwMode="auto">
          <a:xfrm>
            <a:off x="-333375" y="5200650"/>
            <a:ext cx="1495425" cy="361950"/>
          </a:xfrm>
          <a:prstGeom prst="doubleWave">
            <a:avLst>
              <a:gd name="adj1" fmla="val 10319"/>
              <a:gd name="adj2" fmla="val 23"/>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33" name="AutoShape 109"/>
          <p:cNvSpPr>
            <a:spLocks noChangeArrowheads="1"/>
          </p:cNvSpPr>
          <p:nvPr/>
        </p:nvSpPr>
        <p:spPr bwMode="auto">
          <a:xfrm>
            <a:off x="-695325" y="3533775"/>
            <a:ext cx="4400550" cy="1247775"/>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solidFill>
            <a:srgbClr val="938953"/>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38" name="AutoShape 114"/>
          <p:cNvSpPr>
            <a:spLocks noChangeArrowheads="1"/>
          </p:cNvSpPr>
          <p:nvPr/>
        </p:nvSpPr>
        <p:spPr bwMode="auto">
          <a:xfrm>
            <a:off x="-142875" y="4562475"/>
            <a:ext cx="1495425" cy="209550"/>
          </a:xfrm>
          <a:prstGeom prst="doubleWave">
            <a:avLst>
              <a:gd name="adj1" fmla="val 10319"/>
              <a:gd name="adj2" fmla="val 23"/>
            </a:avLst>
          </a:prstGeom>
          <a:solidFill>
            <a:srgbClr val="548DD4"/>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48" name="AutoShape 124"/>
          <p:cNvSpPr>
            <a:spLocks noChangeArrowheads="1"/>
          </p:cNvSpPr>
          <p:nvPr/>
        </p:nvSpPr>
        <p:spPr bwMode="auto">
          <a:xfrm>
            <a:off x="2409825" y="5019675"/>
            <a:ext cx="1495425" cy="361950"/>
          </a:xfrm>
          <a:prstGeom prst="doubleWave">
            <a:avLst>
              <a:gd name="adj1" fmla="val 10319"/>
              <a:gd name="adj2" fmla="val 23"/>
            </a:avLst>
          </a:prstGeom>
          <a:solidFill>
            <a:srgbClr val="B6DDE8"/>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41" name="AutoShape 117"/>
          <p:cNvSpPr>
            <a:spLocks noChangeArrowheads="1"/>
          </p:cNvSpPr>
          <p:nvPr/>
        </p:nvSpPr>
        <p:spPr bwMode="auto">
          <a:xfrm>
            <a:off x="1600200" y="4826000"/>
            <a:ext cx="1495425" cy="361950"/>
          </a:xfrm>
          <a:prstGeom prst="doubleWave">
            <a:avLst>
              <a:gd name="adj1" fmla="val 10319"/>
              <a:gd name="adj2" fmla="val 23"/>
            </a:avLst>
          </a:prstGeom>
          <a:solidFill>
            <a:srgbClr val="548DD4"/>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53" name="Oval 129"/>
          <p:cNvSpPr>
            <a:spLocks noChangeArrowheads="1"/>
          </p:cNvSpPr>
          <p:nvPr/>
        </p:nvSpPr>
        <p:spPr bwMode="auto">
          <a:xfrm>
            <a:off x="-695325" y="3309938"/>
            <a:ext cx="4410075" cy="395287"/>
          </a:xfrm>
          <a:prstGeom prst="ellipse">
            <a:avLst/>
          </a:prstGeom>
          <a:solidFill>
            <a:srgbClr val="484329"/>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36" name="AutoShape 112"/>
          <p:cNvSpPr>
            <a:spLocks noChangeArrowheads="1"/>
          </p:cNvSpPr>
          <p:nvPr/>
        </p:nvSpPr>
        <p:spPr bwMode="auto">
          <a:xfrm>
            <a:off x="1790700" y="4562475"/>
            <a:ext cx="1495425" cy="361950"/>
          </a:xfrm>
          <a:prstGeom prst="doubleWave">
            <a:avLst>
              <a:gd name="adj1" fmla="val 10319"/>
              <a:gd name="adj2" fmla="val 23"/>
            </a:avLst>
          </a:prstGeom>
          <a:solidFill>
            <a:srgbClr val="548DD4"/>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42" name="AutoShape 118"/>
          <p:cNvSpPr>
            <a:spLocks noChangeArrowheads="1"/>
          </p:cNvSpPr>
          <p:nvPr/>
        </p:nvSpPr>
        <p:spPr bwMode="auto">
          <a:xfrm>
            <a:off x="2800350" y="4562475"/>
            <a:ext cx="1495425" cy="361950"/>
          </a:xfrm>
          <a:prstGeom prst="doubleWave">
            <a:avLst>
              <a:gd name="adj1" fmla="val 10319"/>
              <a:gd name="adj2" fmla="val 23"/>
            </a:avLst>
          </a:prstGeom>
          <a:solidFill>
            <a:srgbClr val="B6DDE8"/>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94" name="AutoShape 170"/>
          <p:cNvSpPr>
            <a:spLocks noChangeArrowheads="1"/>
          </p:cNvSpPr>
          <p:nvPr/>
        </p:nvSpPr>
        <p:spPr bwMode="auto">
          <a:xfrm rot="2180804">
            <a:off x="4257675" y="5572125"/>
            <a:ext cx="1495425" cy="361950"/>
          </a:xfrm>
          <a:prstGeom prst="doubleWave">
            <a:avLst>
              <a:gd name="adj1" fmla="val 10319"/>
              <a:gd name="adj2" fmla="val 23"/>
            </a:avLst>
          </a:prstGeom>
          <a:solidFill>
            <a:srgbClr val="548DD4"/>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31" name="AutoShape 7"/>
          <p:cNvSpPr>
            <a:spLocks noChangeArrowheads="1"/>
          </p:cNvSpPr>
          <p:nvPr/>
        </p:nvSpPr>
        <p:spPr bwMode="auto">
          <a:xfrm>
            <a:off x="4319588" y="6096000"/>
            <a:ext cx="1495425" cy="361950"/>
          </a:xfrm>
          <a:prstGeom prst="doubleWave">
            <a:avLst>
              <a:gd name="adj1" fmla="val 10319"/>
              <a:gd name="adj2" fmla="val 23"/>
            </a:avLst>
          </a:prstGeom>
          <a:solidFill>
            <a:srgbClr val="B6DDE8"/>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31" name="AutoShape 107"/>
          <p:cNvSpPr>
            <a:spLocks noChangeArrowheads="1"/>
          </p:cNvSpPr>
          <p:nvPr/>
        </p:nvSpPr>
        <p:spPr bwMode="auto">
          <a:xfrm rot="348547">
            <a:off x="1752600" y="3205163"/>
            <a:ext cx="209550" cy="514350"/>
          </a:xfrm>
          <a:prstGeom prst="parallelogram">
            <a:avLst>
              <a:gd name="adj" fmla="val 25000"/>
            </a:avLst>
          </a:prstGeom>
          <a:solidFill>
            <a:srgbClr val="C4BC96"/>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29" name="AutoShape 105"/>
          <p:cNvSpPr>
            <a:spLocks noChangeArrowheads="1"/>
          </p:cNvSpPr>
          <p:nvPr/>
        </p:nvSpPr>
        <p:spPr bwMode="auto">
          <a:xfrm rot="1352907">
            <a:off x="1552575" y="2871788"/>
            <a:ext cx="762000" cy="704850"/>
          </a:xfrm>
          <a:custGeom>
            <a:avLst/>
            <a:gdLst>
              <a:gd name="G0" fmla="+- 7031 0 0"/>
              <a:gd name="G1" fmla="+- 9896 0 0"/>
              <a:gd name="G2" fmla="+- 4593 0 0"/>
              <a:gd name="G3" fmla="+- 21600 0 7031"/>
              <a:gd name="G4" fmla="+- 21600 0 9896"/>
              <a:gd name="G5" fmla="+- 21600 0 4593"/>
              <a:gd name="G6" fmla="+- 7031 0 10800"/>
              <a:gd name="G7" fmla="+- 9896 0 10800"/>
              <a:gd name="G8" fmla="*/ G7 4593 G6"/>
              <a:gd name="G9" fmla="+- 21600 0 G8"/>
              <a:gd name="T0" fmla="*/ G8 w 21600"/>
              <a:gd name="T1" fmla="*/ G1 h 21600"/>
              <a:gd name="T2" fmla="*/ G9 w 21600"/>
              <a:gd name="T3" fmla="*/ G4 h 21600"/>
            </a:gdLst>
            <a:ahLst/>
            <a:cxnLst>
              <a:cxn ang="0">
                <a:pos x="r" y="vc"/>
              </a:cxn>
              <a:cxn ang="5400000">
                <a:pos x="hc" y="b"/>
              </a:cxn>
              <a:cxn ang="10800000">
                <a:pos x="l" y="vc"/>
              </a:cxn>
              <a:cxn ang="16200000">
                <a:pos x="hc" y="t"/>
              </a:cxn>
            </a:cxnLst>
            <a:rect l="T0" t="T1" r="T2" b="T3"/>
            <a:pathLst>
              <a:path w="21600" h="21600">
                <a:moveTo>
                  <a:pt x="10800" y="0"/>
                </a:moveTo>
                <a:lnTo>
                  <a:pt x="7031" y="4593"/>
                </a:lnTo>
                <a:lnTo>
                  <a:pt x="9896" y="4593"/>
                </a:lnTo>
                <a:lnTo>
                  <a:pt x="9896" y="9896"/>
                </a:lnTo>
                <a:lnTo>
                  <a:pt x="4593" y="9896"/>
                </a:lnTo>
                <a:lnTo>
                  <a:pt x="4593" y="7031"/>
                </a:lnTo>
                <a:lnTo>
                  <a:pt x="0" y="10800"/>
                </a:lnTo>
                <a:lnTo>
                  <a:pt x="4593" y="14569"/>
                </a:lnTo>
                <a:lnTo>
                  <a:pt x="4593" y="11704"/>
                </a:lnTo>
                <a:lnTo>
                  <a:pt x="9896" y="11704"/>
                </a:lnTo>
                <a:lnTo>
                  <a:pt x="9896" y="17007"/>
                </a:lnTo>
                <a:lnTo>
                  <a:pt x="7031" y="17007"/>
                </a:lnTo>
                <a:lnTo>
                  <a:pt x="10800" y="21600"/>
                </a:lnTo>
                <a:lnTo>
                  <a:pt x="14569" y="17007"/>
                </a:lnTo>
                <a:lnTo>
                  <a:pt x="11704" y="17007"/>
                </a:lnTo>
                <a:lnTo>
                  <a:pt x="11704" y="11704"/>
                </a:lnTo>
                <a:lnTo>
                  <a:pt x="17007" y="11704"/>
                </a:lnTo>
                <a:lnTo>
                  <a:pt x="17007" y="14569"/>
                </a:lnTo>
                <a:lnTo>
                  <a:pt x="21600" y="10800"/>
                </a:lnTo>
                <a:lnTo>
                  <a:pt x="17007" y="7031"/>
                </a:lnTo>
                <a:lnTo>
                  <a:pt x="17007" y="9896"/>
                </a:lnTo>
                <a:lnTo>
                  <a:pt x="11704" y="9896"/>
                </a:lnTo>
                <a:lnTo>
                  <a:pt x="11704" y="4593"/>
                </a:lnTo>
                <a:lnTo>
                  <a:pt x="14569" y="4593"/>
                </a:lnTo>
                <a:close/>
              </a:path>
            </a:pathLst>
          </a:custGeom>
          <a:solidFill>
            <a:srgbClr val="484329"/>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27" name="AutoShape 103"/>
          <p:cNvSpPr>
            <a:spLocks noChangeArrowheads="1"/>
          </p:cNvSpPr>
          <p:nvPr/>
        </p:nvSpPr>
        <p:spPr bwMode="auto">
          <a:xfrm>
            <a:off x="1524000" y="2843213"/>
            <a:ext cx="763588" cy="715962"/>
          </a:xfrm>
          <a:custGeom>
            <a:avLst/>
            <a:gdLst>
              <a:gd name="G0" fmla="+- 4309 0 0"/>
              <a:gd name="G1" fmla="+- 21600 0 4309"/>
              <a:gd name="G2" fmla="+- 21600 0 4309"/>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4309" y="10800"/>
                </a:moveTo>
                <a:cubicBezTo>
                  <a:pt x="4309" y="14385"/>
                  <a:pt x="7215" y="17291"/>
                  <a:pt x="10800" y="17291"/>
                </a:cubicBezTo>
                <a:cubicBezTo>
                  <a:pt x="14385" y="17291"/>
                  <a:pt x="17291" y="14385"/>
                  <a:pt x="17291" y="10800"/>
                </a:cubicBezTo>
                <a:cubicBezTo>
                  <a:pt x="17291" y="7215"/>
                  <a:pt x="14385" y="4309"/>
                  <a:pt x="10800" y="4309"/>
                </a:cubicBezTo>
                <a:cubicBezTo>
                  <a:pt x="7215" y="4309"/>
                  <a:pt x="4309" y="7215"/>
                  <a:pt x="4309" y="10800"/>
                </a:cubicBezTo>
                <a:close/>
              </a:path>
            </a:pathLst>
          </a:custGeom>
          <a:solidFill>
            <a:srgbClr val="DDD8C2"/>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1" name="AutoShape 27"/>
          <p:cNvSpPr>
            <a:spLocks noChangeArrowheads="1"/>
          </p:cNvSpPr>
          <p:nvPr/>
        </p:nvSpPr>
        <p:spPr bwMode="auto">
          <a:xfrm>
            <a:off x="876300" y="257175"/>
            <a:ext cx="1495425" cy="361950"/>
          </a:xfrm>
          <a:prstGeom prst="doubleWave">
            <a:avLst>
              <a:gd name="adj1" fmla="val 10319"/>
              <a:gd name="adj2" fmla="val 23"/>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52" name="AutoShape 28"/>
          <p:cNvSpPr>
            <a:spLocks noChangeArrowheads="1"/>
          </p:cNvSpPr>
          <p:nvPr/>
        </p:nvSpPr>
        <p:spPr bwMode="auto">
          <a:xfrm>
            <a:off x="-419100" y="309563"/>
            <a:ext cx="1495425" cy="361950"/>
          </a:xfrm>
          <a:prstGeom prst="doubleWave">
            <a:avLst>
              <a:gd name="adj1" fmla="val 10319"/>
              <a:gd name="adj2" fmla="val 23"/>
            </a:avLst>
          </a:prstGeom>
          <a:solidFill>
            <a:srgbClr val="B6DDE8"/>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56" name="AutoShape 32"/>
          <p:cNvSpPr>
            <a:spLocks noChangeArrowheads="1"/>
          </p:cNvSpPr>
          <p:nvPr/>
        </p:nvSpPr>
        <p:spPr bwMode="auto">
          <a:xfrm>
            <a:off x="-752475" y="0"/>
            <a:ext cx="9839325" cy="1009650"/>
          </a:xfrm>
          <a:prstGeom prst="doubleWave">
            <a:avLst>
              <a:gd name="adj1" fmla="val 6500"/>
              <a:gd name="adj2" fmla="val 0"/>
            </a:avLst>
          </a:prstGeom>
          <a:solidFill>
            <a:srgbClr val="D6E3BC"/>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90" name="AutoShape 166"/>
          <p:cNvSpPr>
            <a:spLocks noChangeArrowheads="1"/>
          </p:cNvSpPr>
          <p:nvPr/>
        </p:nvSpPr>
        <p:spPr bwMode="auto">
          <a:xfrm>
            <a:off x="6129338" y="4205288"/>
            <a:ext cx="1495425" cy="361950"/>
          </a:xfrm>
          <a:prstGeom prst="doubleWave">
            <a:avLst>
              <a:gd name="adj1" fmla="val 10319"/>
              <a:gd name="adj2" fmla="val 23"/>
            </a:avLst>
          </a:prstGeom>
          <a:solidFill>
            <a:srgbClr val="548DD4"/>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00" name="AutoShape 176"/>
          <p:cNvSpPr>
            <a:spLocks noChangeArrowheads="1"/>
          </p:cNvSpPr>
          <p:nvPr/>
        </p:nvSpPr>
        <p:spPr bwMode="auto">
          <a:xfrm rot="2110794">
            <a:off x="5729288" y="261938"/>
            <a:ext cx="1495425" cy="361950"/>
          </a:xfrm>
          <a:prstGeom prst="doubleWave">
            <a:avLst>
              <a:gd name="adj1" fmla="val 10319"/>
              <a:gd name="adj2" fmla="val 23"/>
            </a:avLst>
          </a:prstGeom>
          <a:solidFill>
            <a:srgbClr val="B6DDE8"/>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48" name="AutoShape 24"/>
          <p:cNvSpPr>
            <a:spLocks noChangeArrowheads="1"/>
          </p:cNvSpPr>
          <p:nvPr/>
        </p:nvSpPr>
        <p:spPr bwMode="auto">
          <a:xfrm>
            <a:off x="4319588" y="0"/>
            <a:ext cx="1495425" cy="361950"/>
          </a:xfrm>
          <a:prstGeom prst="doubleWave">
            <a:avLst>
              <a:gd name="adj1" fmla="val 10319"/>
              <a:gd name="adj2" fmla="val 23"/>
            </a:avLst>
          </a:prstGeom>
          <a:solidFill>
            <a:srgbClr val="548DD4"/>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49" name="AutoShape 25"/>
          <p:cNvSpPr>
            <a:spLocks noChangeArrowheads="1"/>
          </p:cNvSpPr>
          <p:nvPr/>
        </p:nvSpPr>
        <p:spPr bwMode="auto">
          <a:xfrm>
            <a:off x="2981325" y="4763"/>
            <a:ext cx="1495425" cy="361950"/>
          </a:xfrm>
          <a:prstGeom prst="doubleWave">
            <a:avLst>
              <a:gd name="adj1" fmla="val 10319"/>
              <a:gd name="adj2" fmla="val 23"/>
            </a:avLst>
          </a:prstGeom>
          <a:solidFill>
            <a:srgbClr val="B6DDE8"/>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50" name="AutoShape 26"/>
          <p:cNvSpPr>
            <a:spLocks noChangeArrowheads="1"/>
          </p:cNvSpPr>
          <p:nvPr/>
        </p:nvSpPr>
        <p:spPr bwMode="auto">
          <a:xfrm>
            <a:off x="419100" y="4763"/>
            <a:ext cx="1495425" cy="361950"/>
          </a:xfrm>
          <a:prstGeom prst="doubleWave">
            <a:avLst>
              <a:gd name="adj1" fmla="val 10319"/>
              <a:gd name="adj2" fmla="val 23"/>
            </a:avLst>
          </a:prstGeom>
          <a:solidFill>
            <a:srgbClr val="B6DDE8"/>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47" name="AutoShape 23"/>
          <p:cNvSpPr>
            <a:spLocks noChangeArrowheads="1"/>
          </p:cNvSpPr>
          <p:nvPr/>
        </p:nvSpPr>
        <p:spPr bwMode="auto">
          <a:xfrm>
            <a:off x="-752475" y="4763"/>
            <a:ext cx="1495425" cy="361950"/>
          </a:xfrm>
          <a:prstGeom prst="doubleWave">
            <a:avLst>
              <a:gd name="adj1" fmla="val 10319"/>
              <a:gd name="adj2" fmla="val 23"/>
            </a:avLst>
          </a:prstGeom>
          <a:solidFill>
            <a:srgbClr val="548DD4"/>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54" name="AutoShape 30"/>
          <p:cNvSpPr>
            <a:spLocks noChangeArrowheads="1"/>
          </p:cNvSpPr>
          <p:nvPr/>
        </p:nvSpPr>
        <p:spPr bwMode="auto">
          <a:xfrm>
            <a:off x="1914525" y="4763"/>
            <a:ext cx="1495425" cy="361950"/>
          </a:xfrm>
          <a:prstGeom prst="doubleWave">
            <a:avLst>
              <a:gd name="adj1" fmla="val 10319"/>
              <a:gd name="adj2" fmla="val 23"/>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89" name="AutoShape 165"/>
          <p:cNvSpPr>
            <a:spLocks noChangeArrowheads="1"/>
          </p:cNvSpPr>
          <p:nvPr/>
        </p:nvSpPr>
        <p:spPr bwMode="auto">
          <a:xfrm>
            <a:off x="5762625" y="4457700"/>
            <a:ext cx="1495425" cy="361950"/>
          </a:xfrm>
          <a:prstGeom prst="doubleWave">
            <a:avLst>
              <a:gd name="adj1" fmla="val 10319"/>
              <a:gd name="adj2" fmla="val 23"/>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59" name="AutoShape 35"/>
          <p:cNvSpPr>
            <a:spLocks noChangeArrowheads="1"/>
          </p:cNvSpPr>
          <p:nvPr/>
        </p:nvSpPr>
        <p:spPr bwMode="auto">
          <a:xfrm>
            <a:off x="-752475" y="781050"/>
            <a:ext cx="1495425" cy="361950"/>
          </a:xfrm>
          <a:prstGeom prst="doubleWave">
            <a:avLst>
              <a:gd name="adj1" fmla="val 10319"/>
              <a:gd name="adj2" fmla="val 23"/>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37" name="AutoShape 113"/>
          <p:cNvSpPr>
            <a:spLocks noChangeArrowheads="1"/>
          </p:cNvSpPr>
          <p:nvPr/>
        </p:nvSpPr>
        <p:spPr bwMode="auto">
          <a:xfrm>
            <a:off x="542925" y="4605338"/>
            <a:ext cx="1495425" cy="361950"/>
          </a:xfrm>
          <a:prstGeom prst="doubleWave">
            <a:avLst>
              <a:gd name="adj1" fmla="val 10319"/>
              <a:gd name="adj2" fmla="val 23"/>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66" name="AutoShape 42"/>
          <p:cNvSpPr>
            <a:spLocks noChangeArrowheads="1"/>
          </p:cNvSpPr>
          <p:nvPr/>
        </p:nvSpPr>
        <p:spPr bwMode="auto">
          <a:xfrm rot="-1517290">
            <a:off x="6110288" y="4233863"/>
            <a:ext cx="1495425" cy="361950"/>
          </a:xfrm>
          <a:prstGeom prst="doubleWave">
            <a:avLst>
              <a:gd name="adj1" fmla="val 10319"/>
              <a:gd name="adj2" fmla="val 23"/>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53" name="AutoShape 29"/>
          <p:cNvSpPr>
            <a:spLocks noChangeArrowheads="1"/>
          </p:cNvSpPr>
          <p:nvPr/>
        </p:nvSpPr>
        <p:spPr bwMode="auto">
          <a:xfrm>
            <a:off x="-752475" y="461963"/>
            <a:ext cx="1495425" cy="361950"/>
          </a:xfrm>
          <a:prstGeom prst="doubleWave">
            <a:avLst>
              <a:gd name="adj1" fmla="val 10319"/>
              <a:gd name="adj2" fmla="val 23"/>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83" name="AutoShape 159"/>
          <p:cNvSpPr>
            <a:spLocks noChangeArrowheads="1"/>
          </p:cNvSpPr>
          <p:nvPr/>
        </p:nvSpPr>
        <p:spPr bwMode="auto">
          <a:xfrm rot="1441838">
            <a:off x="5172075" y="4757738"/>
            <a:ext cx="1495425" cy="361950"/>
          </a:xfrm>
          <a:prstGeom prst="doubleWave">
            <a:avLst>
              <a:gd name="adj1" fmla="val 10319"/>
              <a:gd name="adj2" fmla="val 23"/>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68" name="AutoShape 44"/>
          <p:cNvSpPr>
            <a:spLocks noChangeArrowheads="1"/>
          </p:cNvSpPr>
          <p:nvPr/>
        </p:nvSpPr>
        <p:spPr bwMode="auto">
          <a:xfrm>
            <a:off x="876300" y="528638"/>
            <a:ext cx="1495425" cy="361950"/>
          </a:xfrm>
          <a:prstGeom prst="doubleWave">
            <a:avLst>
              <a:gd name="adj1" fmla="val 10319"/>
              <a:gd name="adj2" fmla="val 23"/>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65" name="AutoShape 41"/>
          <p:cNvSpPr>
            <a:spLocks noChangeArrowheads="1"/>
          </p:cNvSpPr>
          <p:nvPr/>
        </p:nvSpPr>
        <p:spPr bwMode="auto">
          <a:xfrm rot="-1269200">
            <a:off x="7362825" y="5695950"/>
            <a:ext cx="1495425" cy="361950"/>
          </a:xfrm>
          <a:prstGeom prst="doubleWave">
            <a:avLst>
              <a:gd name="adj1" fmla="val 10319"/>
              <a:gd name="adj2" fmla="val 23"/>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55" name="AutoShape 31"/>
          <p:cNvSpPr>
            <a:spLocks noChangeArrowheads="1"/>
          </p:cNvSpPr>
          <p:nvPr/>
        </p:nvSpPr>
        <p:spPr bwMode="auto">
          <a:xfrm>
            <a:off x="2371725" y="257175"/>
            <a:ext cx="1495425" cy="361950"/>
          </a:xfrm>
          <a:prstGeom prst="doubleWave">
            <a:avLst>
              <a:gd name="adj1" fmla="val 10319"/>
              <a:gd name="adj2" fmla="val 23"/>
            </a:avLst>
          </a:prstGeom>
          <a:solidFill>
            <a:srgbClr val="548DD4"/>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57" name="AutoShape 33"/>
          <p:cNvSpPr>
            <a:spLocks noChangeArrowheads="1"/>
          </p:cNvSpPr>
          <p:nvPr/>
        </p:nvSpPr>
        <p:spPr bwMode="auto">
          <a:xfrm>
            <a:off x="3733800" y="166688"/>
            <a:ext cx="1495425" cy="361950"/>
          </a:xfrm>
          <a:prstGeom prst="doubleWave">
            <a:avLst>
              <a:gd name="adj1" fmla="val 10319"/>
              <a:gd name="adj2" fmla="val 23"/>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76" name="AutoShape 152"/>
          <p:cNvSpPr>
            <a:spLocks noChangeArrowheads="1"/>
          </p:cNvSpPr>
          <p:nvPr/>
        </p:nvSpPr>
        <p:spPr bwMode="auto">
          <a:xfrm rot="1153034">
            <a:off x="2914650" y="5729288"/>
            <a:ext cx="1495425" cy="361950"/>
          </a:xfrm>
          <a:prstGeom prst="doubleWave">
            <a:avLst>
              <a:gd name="adj1" fmla="val 10319"/>
              <a:gd name="adj2" fmla="val 23"/>
            </a:avLst>
          </a:prstGeom>
          <a:solidFill>
            <a:srgbClr val="B6DDE8"/>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64" name="AutoShape 40"/>
          <p:cNvSpPr>
            <a:spLocks noChangeArrowheads="1"/>
          </p:cNvSpPr>
          <p:nvPr/>
        </p:nvSpPr>
        <p:spPr bwMode="auto">
          <a:xfrm rot="-3105939">
            <a:off x="7915275" y="5567363"/>
            <a:ext cx="1495425" cy="361950"/>
          </a:xfrm>
          <a:prstGeom prst="doubleWave">
            <a:avLst>
              <a:gd name="adj1" fmla="val 10319"/>
              <a:gd name="adj2" fmla="val 23"/>
            </a:avLst>
          </a:prstGeom>
          <a:solidFill>
            <a:srgbClr val="B6DDE8"/>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81" name="AutoShape 157"/>
          <p:cNvSpPr>
            <a:spLocks noChangeArrowheads="1"/>
          </p:cNvSpPr>
          <p:nvPr/>
        </p:nvSpPr>
        <p:spPr bwMode="auto">
          <a:xfrm rot="-435020">
            <a:off x="1357313" y="5462588"/>
            <a:ext cx="1495425" cy="361950"/>
          </a:xfrm>
          <a:prstGeom prst="doubleWave">
            <a:avLst>
              <a:gd name="adj1" fmla="val 10319"/>
              <a:gd name="adj2" fmla="val 23"/>
            </a:avLst>
          </a:prstGeom>
          <a:solidFill>
            <a:srgbClr val="B6DDE8"/>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87" name="AutoShape 163"/>
          <p:cNvSpPr>
            <a:spLocks noChangeArrowheads="1"/>
          </p:cNvSpPr>
          <p:nvPr/>
        </p:nvSpPr>
        <p:spPr bwMode="auto">
          <a:xfrm rot="-3105939">
            <a:off x="5929312" y="3533776"/>
            <a:ext cx="1495425" cy="361950"/>
          </a:xfrm>
          <a:prstGeom prst="doubleWave">
            <a:avLst>
              <a:gd name="adj1" fmla="val 10319"/>
              <a:gd name="adj2" fmla="val 23"/>
            </a:avLst>
          </a:prstGeom>
          <a:solidFill>
            <a:srgbClr val="B6DDE8"/>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58" name="AutoShape 34"/>
          <p:cNvSpPr>
            <a:spLocks noChangeArrowheads="1"/>
          </p:cNvSpPr>
          <p:nvPr/>
        </p:nvSpPr>
        <p:spPr bwMode="auto">
          <a:xfrm>
            <a:off x="-57150" y="614363"/>
            <a:ext cx="1495425" cy="361950"/>
          </a:xfrm>
          <a:prstGeom prst="doubleWave">
            <a:avLst>
              <a:gd name="adj1" fmla="val 10319"/>
              <a:gd name="adj2" fmla="val 23"/>
            </a:avLst>
          </a:prstGeom>
          <a:solidFill>
            <a:srgbClr val="548DD4"/>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73" name="AutoShape 49"/>
          <p:cNvSpPr>
            <a:spLocks noChangeArrowheads="1"/>
          </p:cNvSpPr>
          <p:nvPr/>
        </p:nvSpPr>
        <p:spPr bwMode="auto">
          <a:xfrm>
            <a:off x="3324225" y="985838"/>
            <a:ext cx="1495425" cy="361950"/>
          </a:xfrm>
          <a:prstGeom prst="doubleWave">
            <a:avLst>
              <a:gd name="adj1" fmla="val 10319"/>
              <a:gd name="adj2" fmla="val 23"/>
            </a:avLst>
          </a:prstGeom>
          <a:solidFill>
            <a:srgbClr val="B6DDE8"/>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72" name="AutoShape 48"/>
          <p:cNvSpPr>
            <a:spLocks noChangeArrowheads="1"/>
          </p:cNvSpPr>
          <p:nvPr/>
        </p:nvSpPr>
        <p:spPr bwMode="auto">
          <a:xfrm>
            <a:off x="5229225" y="366713"/>
            <a:ext cx="1495425" cy="361950"/>
          </a:xfrm>
          <a:prstGeom prst="doubleWave">
            <a:avLst>
              <a:gd name="adj1" fmla="val 10319"/>
              <a:gd name="adj2" fmla="val 23"/>
            </a:avLst>
          </a:prstGeom>
          <a:solidFill>
            <a:srgbClr val="B6DDE8"/>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83" name="AutoShape 59"/>
          <p:cNvSpPr>
            <a:spLocks noChangeArrowheads="1"/>
          </p:cNvSpPr>
          <p:nvPr/>
        </p:nvSpPr>
        <p:spPr bwMode="auto">
          <a:xfrm rot="567934">
            <a:off x="5586413" y="1590675"/>
            <a:ext cx="1495425" cy="361950"/>
          </a:xfrm>
          <a:prstGeom prst="doubleWave">
            <a:avLst>
              <a:gd name="adj1" fmla="val 10319"/>
              <a:gd name="adj2" fmla="val 23"/>
            </a:avLst>
          </a:prstGeom>
          <a:solidFill>
            <a:srgbClr val="B6DDE8"/>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71" name="AutoShape 47"/>
          <p:cNvSpPr>
            <a:spLocks noChangeArrowheads="1"/>
          </p:cNvSpPr>
          <p:nvPr/>
        </p:nvSpPr>
        <p:spPr bwMode="auto">
          <a:xfrm>
            <a:off x="4010025" y="1585913"/>
            <a:ext cx="1495425" cy="361950"/>
          </a:xfrm>
          <a:prstGeom prst="doubleWave">
            <a:avLst>
              <a:gd name="adj1" fmla="val 10319"/>
              <a:gd name="adj2" fmla="val 23"/>
            </a:avLst>
          </a:prstGeom>
          <a:solidFill>
            <a:srgbClr val="B6DDE8"/>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65" name="AutoShape 141"/>
          <p:cNvSpPr>
            <a:spLocks noChangeArrowheads="1"/>
          </p:cNvSpPr>
          <p:nvPr/>
        </p:nvSpPr>
        <p:spPr bwMode="auto">
          <a:xfrm rot="15826337">
            <a:off x="6343650" y="1652588"/>
            <a:ext cx="1495425" cy="361950"/>
          </a:xfrm>
          <a:prstGeom prst="doubleWave">
            <a:avLst>
              <a:gd name="adj1" fmla="val 10319"/>
              <a:gd name="adj2" fmla="val 23"/>
            </a:avLst>
          </a:prstGeom>
          <a:solidFill>
            <a:srgbClr val="B6DDE8"/>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50" name="AutoShape 126"/>
          <p:cNvSpPr>
            <a:spLocks noChangeArrowheads="1"/>
          </p:cNvSpPr>
          <p:nvPr/>
        </p:nvSpPr>
        <p:spPr bwMode="auto">
          <a:xfrm rot="14418389">
            <a:off x="6262687" y="2085976"/>
            <a:ext cx="1495425" cy="361950"/>
          </a:xfrm>
          <a:prstGeom prst="doubleWave">
            <a:avLst>
              <a:gd name="adj1" fmla="val 10319"/>
              <a:gd name="adj2" fmla="val 23"/>
            </a:avLst>
          </a:prstGeom>
          <a:solidFill>
            <a:srgbClr val="B6DDE8"/>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67" name="AutoShape 143"/>
          <p:cNvSpPr>
            <a:spLocks noChangeArrowheads="1"/>
          </p:cNvSpPr>
          <p:nvPr/>
        </p:nvSpPr>
        <p:spPr bwMode="auto">
          <a:xfrm rot="16200000">
            <a:off x="6791325" y="3124201"/>
            <a:ext cx="1495425" cy="361950"/>
          </a:xfrm>
          <a:prstGeom prst="doubleWave">
            <a:avLst>
              <a:gd name="adj1" fmla="val 10319"/>
              <a:gd name="adj2" fmla="val 23"/>
            </a:avLst>
          </a:prstGeom>
          <a:solidFill>
            <a:srgbClr val="B6DDE8"/>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75" name="AutoShape 151"/>
          <p:cNvSpPr>
            <a:spLocks noChangeArrowheads="1"/>
          </p:cNvSpPr>
          <p:nvPr/>
        </p:nvSpPr>
        <p:spPr bwMode="auto">
          <a:xfrm>
            <a:off x="1576388" y="5324475"/>
            <a:ext cx="1495425" cy="361950"/>
          </a:xfrm>
          <a:prstGeom prst="doubleWave">
            <a:avLst>
              <a:gd name="adj1" fmla="val 10319"/>
              <a:gd name="adj2" fmla="val 23"/>
            </a:avLst>
          </a:prstGeom>
          <a:solidFill>
            <a:srgbClr val="B6DDE8"/>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93" name="AutoShape 69"/>
          <p:cNvSpPr>
            <a:spLocks noChangeArrowheads="1"/>
          </p:cNvSpPr>
          <p:nvPr/>
        </p:nvSpPr>
        <p:spPr bwMode="auto">
          <a:xfrm>
            <a:off x="1028700" y="1471613"/>
            <a:ext cx="1495425" cy="361950"/>
          </a:xfrm>
          <a:prstGeom prst="doubleWave">
            <a:avLst>
              <a:gd name="adj1" fmla="val 10319"/>
              <a:gd name="adj2" fmla="val 23"/>
            </a:avLst>
          </a:prstGeom>
          <a:solidFill>
            <a:srgbClr val="548DD4"/>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99" name="AutoShape 175"/>
          <p:cNvSpPr>
            <a:spLocks noChangeArrowheads="1"/>
          </p:cNvSpPr>
          <p:nvPr/>
        </p:nvSpPr>
        <p:spPr bwMode="auto">
          <a:xfrm rot="2310964">
            <a:off x="6386513" y="933450"/>
            <a:ext cx="1495425" cy="361950"/>
          </a:xfrm>
          <a:prstGeom prst="doubleWave">
            <a:avLst>
              <a:gd name="adj1" fmla="val 10319"/>
              <a:gd name="adj2" fmla="val 23"/>
            </a:avLst>
          </a:prstGeom>
          <a:solidFill>
            <a:srgbClr val="548DD4"/>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51" name="AutoShape 127"/>
          <p:cNvSpPr>
            <a:spLocks noChangeArrowheads="1"/>
          </p:cNvSpPr>
          <p:nvPr/>
        </p:nvSpPr>
        <p:spPr bwMode="auto">
          <a:xfrm>
            <a:off x="2786063" y="1447800"/>
            <a:ext cx="1495425" cy="361950"/>
          </a:xfrm>
          <a:prstGeom prst="doubleWave">
            <a:avLst>
              <a:gd name="adj1" fmla="val 10319"/>
              <a:gd name="adj2" fmla="val 23"/>
            </a:avLst>
          </a:prstGeom>
          <a:solidFill>
            <a:srgbClr val="548DD4"/>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75" name="AutoShape 51"/>
          <p:cNvSpPr>
            <a:spLocks noChangeArrowheads="1"/>
          </p:cNvSpPr>
          <p:nvPr/>
        </p:nvSpPr>
        <p:spPr bwMode="auto">
          <a:xfrm>
            <a:off x="4419600" y="1185863"/>
            <a:ext cx="1495425" cy="361950"/>
          </a:xfrm>
          <a:prstGeom prst="doubleWave">
            <a:avLst>
              <a:gd name="adj1" fmla="val 10319"/>
              <a:gd name="adj2" fmla="val 23"/>
            </a:avLst>
          </a:prstGeom>
          <a:solidFill>
            <a:srgbClr val="548DD4"/>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98" name="AutoShape 174"/>
          <p:cNvSpPr>
            <a:spLocks noChangeArrowheads="1"/>
          </p:cNvSpPr>
          <p:nvPr/>
        </p:nvSpPr>
        <p:spPr bwMode="auto">
          <a:xfrm rot="2156620">
            <a:off x="5815013" y="738188"/>
            <a:ext cx="1495425" cy="361950"/>
          </a:xfrm>
          <a:prstGeom prst="doubleWave">
            <a:avLst>
              <a:gd name="adj1" fmla="val 10319"/>
              <a:gd name="adj2" fmla="val 23"/>
            </a:avLst>
          </a:prstGeom>
          <a:solidFill>
            <a:srgbClr val="548DD4"/>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74" name="AutoShape 150"/>
          <p:cNvSpPr>
            <a:spLocks noChangeArrowheads="1"/>
          </p:cNvSpPr>
          <p:nvPr/>
        </p:nvSpPr>
        <p:spPr bwMode="auto">
          <a:xfrm>
            <a:off x="238125" y="5453063"/>
            <a:ext cx="1495425" cy="361950"/>
          </a:xfrm>
          <a:prstGeom prst="doubleWave">
            <a:avLst>
              <a:gd name="adj1" fmla="val 10319"/>
              <a:gd name="adj2" fmla="val 23"/>
            </a:avLst>
          </a:prstGeom>
          <a:solidFill>
            <a:srgbClr val="548DD4"/>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45" name="AutoShape 121"/>
          <p:cNvSpPr>
            <a:spLocks noChangeArrowheads="1"/>
          </p:cNvSpPr>
          <p:nvPr/>
        </p:nvSpPr>
        <p:spPr bwMode="auto">
          <a:xfrm rot="-1856062">
            <a:off x="5124450" y="3695700"/>
            <a:ext cx="1495425" cy="361950"/>
          </a:xfrm>
          <a:prstGeom prst="doubleWave">
            <a:avLst>
              <a:gd name="adj1" fmla="val 10319"/>
              <a:gd name="adj2" fmla="val 23"/>
            </a:avLst>
          </a:prstGeom>
          <a:solidFill>
            <a:srgbClr val="548DD4"/>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64" name="AutoShape 140"/>
          <p:cNvSpPr>
            <a:spLocks noChangeArrowheads="1"/>
          </p:cNvSpPr>
          <p:nvPr/>
        </p:nvSpPr>
        <p:spPr bwMode="auto">
          <a:xfrm rot="-5038113">
            <a:off x="6648450" y="2409826"/>
            <a:ext cx="1495425" cy="361950"/>
          </a:xfrm>
          <a:prstGeom prst="doubleWave">
            <a:avLst>
              <a:gd name="adj1" fmla="val 10319"/>
              <a:gd name="adj2" fmla="val 23"/>
            </a:avLst>
          </a:prstGeom>
          <a:solidFill>
            <a:srgbClr val="548DD4"/>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84" name="AutoShape 160"/>
          <p:cNvSpPr>
            <a:spLocks noChangeArrowheads="1"/>
          </p:cNvSpPr>
          <p:nvPr/>
        </p:nvSpPr>
        <p:spPr bwMode="auto">
          <a:xfrm rot="1223937">
            <a:off x="6924675" y="4462463"/>
            <a:ext cx="1495425" cy="361950"/>
          </a:xfrm>
          <a:prstGeom prst="doubleWave">
            <a:avLst>
              <a:gd name="adj1" fmla="val 10319"/>
              <a:gd name="adj2" fmla="val 23"/>
            </a:avLst>
          </a:prstGeom>
          <a:solidFill>
            <a:srgbClr val="548DD4"/>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58" name="AutoShape 134"/>
          <p:cNvSpPr>
            <a:spLocks noChangeArrowheads="1"/>
          </p:cNvSpPr>
          <p:nvPr/>
        </p:nvSpPr>
        <p:spPr bwMode="auto">
          <a:xfrm rot="-3966047">
            <a:off x="6186487" y="2952751"/>
            <a:ext cx="1495425" cy="361950"/>
          </a:xfrm>
          <a:prstGeom prst="doubleWave">
            <a:avLst>
              <a:gd name="adj1" fmla="val 10319"/>
              <a:gd name="adj2" fmla="val 23"/>
            </a:avLst>
          </a:prstGeom>
          <a:solidFill>
            <a:srgbClr val="548DD4"/>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82" name="AutoShape 58"/>
          <p:cNvSpPr>
            <a:spLocks noChangeArrowheads="1"/>
          </p:cNvSpPr>
          <p:nvPr/>
        </p:nvSpPr>
        <p:spPr bwMode="auto">
          <a:xfrm>
            <a:off x="3400425" y="1323975"/>
            <a:ext cx="1495425" cy="361950"/>
          </a:xfrm>
          <a:prstGeom prst="doubleWave">
            <a:avLst>
              <a:gd name="adj1" fmla="val 10319"/>
              <a:gd name="adj2" fmla="val 23"/>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81" name="AutoShape 57"/>
          <p:cNvSpPr>
            <a:spLocks noChangeArrowheads="1"/>
          </p:cNvSpPr>
          <p:nvPr/>
        </p:nvSpPr>
        <p:spPr bwMode="auto">
          <a:xfrm>
            <a:off x="962025" y="1590675"/>
            <a:ext cx="1495425" cy="361950"/>
          </a:xfrm>
          <a:prstGeom prst="doubleWave">
            <a:avLst>
              <a:gd name="adj1" fmla="val 10319"/>
              <a:gd name="adj2" fmla="val 23"/>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80" name="AutoShape 56"/>
          <p:cNvSpPr>
            <a:spLocks noChangeArrowheads="1"/>
          </p:cNvSpPr>
          <p:nvPr/>
        </p:nvSpPr>
        <p:spPr bwMode="auto">
          <a:xfrm>
            <a:off x="-619125" y="1323975"/>
            <a:ext cx="1495425" cy="361950"/>
          </a:xfrm>
          <a:prstGeom prst="doubleWave">
            <a:avLst>
              <a:gd name="adj1" fmla="val 10319"/>
              <a:gd name="adj2" fmla="val 23"/>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79" name="AutoShape 55"/>
          <p:cNvSpPr>
            <a:spLocks noChangeArrowheads="1"/>
          </p:cNvSpPr>
          <p:nvPr/>
        </p:nvSpPr>
        <p:spPr bwMode="auto">
          <a:xfrm>
            <a:off x="2305050" y="1223963"/>
            <a:ext cx="1495425" cy="361950"/>
          </a:xfrm>
          <a:prstGeom prst="doubleWave">
            <a:avLst>
              <a:gd name="adj1" fmla="val 10319"/>
              <a:gd name="adj2" fmla="val 23"/>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78" name="AutoShape 54"/>
          <p:cNvSpPr>
            <a:spLocks noChangeArrowheads="1"/>
          </p:cNvSpPr>
          <p:nvPr/>
        </p:nvSpPr>
        <p:spPr bwMode="auto">
          <a:xfrm>
            <a:off x="4895850" y="1433513"/>
            <a:ext cx="1495425" cy="361950"/>
          </a:xfrm>
          <a:prstGeom prst="doubleWave">
            <a:avLst>
              <a:gd name="adj1" fmla="val 10319"/>
              <a:gd name="adj2" fmla="val 23"/>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77" name="AutoShape 53"/>
          <p:cNvSpPr>
            <a:spLocks noChangeArrowheads="1"/>
          </p:cNvSpPr>
          <p:nvPr/>
        </p:nvSpPr>
        <p:spPr bwMode="auto">
          <a:xfrm>
            <a:off x="4895850" y="714375"/>
            <a:ext cx="1495425" cy="361950"/>
          </a:xfrm>
          <a:prstGeom prst="doubleWave">
            <a:avLst>
              <a:gd name="adj1" fmla="val 10319"/>
              <a:gd name="adj2" fmla="val 23"/>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76" name="AutoShape 52"/>
          <p:cNvSpPr>
            <a:spLocks noChangeArrowheads="1"/>
          </p:cNvSpPr>
          <p:nvPr/>
        </p:nvSpPr>
        <p:spPr bwMode="auto">
          <a:xfrm>
            <a:off x="3219450" y="728663"/>
            <a:ext cx="1495425" cy="361950"/>
          </a:xfrm>
          <a:prstGeom prst="doubleWave">
            <a:avLst>
              <a:gd name="adj1" fmla="val 10319"/>
              <a:gd name="adj2" fmla="val 23"/>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46" name="AutoShape 122"/>
          <p:cNvSpPr>
            <a:spLocks noChangeArrowheads="1"/>
          </p:cNvSpPr>
          <p:nvPr/>
        </p:nvSpPr>
        <p:spPr bwMode="auto">
          <a:xfrm rot="-3028880">
            <a:off x="5624512" y="3452813"/>
            <a:ext cx="1495425" cy="361950"/>
          </a:xfrm>
          <a:prstGeom prst="doubleWave">
            <a:avLst>
              <a:gd name="adj1" fmla="val 10319"/>
              <a:gd name="adj2" fmla="val 23"/>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66" name="AutoShape 142"/>
          <p:cNvSpPr>
            <a:spLocks noChangeArrowheads="1"/>
          </p:cNvSpPr>
          <p:nvPr/>
        </p:nvSpPr>
        <p:spPr bwMode="auto">
          <a:xfrm rot="15422457">
            <a:off x="6715125" y="1900238"/>
            <a:ext cx="1495425" cy="361950"/>
          </a:xfrm>
          <a:prstGeom prst="doubleWave">
            <a:avLst>
              <a:gd name="adj1" fmla="val 10319"/>
              <a:gd name="adj2" fmla="val 23"/>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85" name="AutoShape 161"/>
          <p:cNvSpPr>
            <a:spLocks noChangeArrowheads="1"/>
          </p:cNvSpPr>
          <p:nvPr/>
        </p:nvSpPr>
        <p:spPr bwMode="auto">
          <a:xfrm rot="566227">
            <a:off x="6762750" y="4624388"/>
            <a:ext cx="1495425" cy="361950"/>
          </a:xfrm>
          <a:prstGeom prst="doubleWave">
            <a:avLst>
              <a:gd name="adj1" fmla="val 10319"/>
              <a:gd name="adj2" fmla="val 23"/>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77" name="AutoShape 153"/>
          <p:cNvSpPr>
            <a:spLocks noChangeArrowheads="1"/>
          </p:cNvSpPr>
          <p:nvPr/>
        </p:nvSpPr>
        <p:spPr bwMode="auto">
          <a:xfrm rot="1929964">
            <a:off x="3743325" y="6230938"/>
            <a:ext cx="1495425" cy="361950"/>
          </a:xfrm>
          <a:prstGeom prst="doubleWave">
            <a:avLst>
              <a:gd name="adj1" fmla="val 10319"/>
              <a:gd name="adj2" fmla="val 23"/>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86" name="AutoShape 162"/>
          <p:cNvSpPr>
            <a:spLocks noChangeArrowheads="1"/>
          </p:cNvSpPr>
          <p:nvPr/>
        </p:nvSpPr>
        <p:spPr bwMode="auto">
          <a:xfrm rot="-2547824">
            <a:off x="6529388" y="3743325"/>
            <a:ext cx="1495425" cy="361950"/>
          </a:xfrm>
          <a:prstGeom prst="doubleWave">
            <a:avLst>
              <a:gd name="adj1" fmla="val 10319"/>
              <a:gd name="adj2" fmla="val 23"/>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57" name="AutoShape 133"/>
          <p:cNvSpPr>
            <a:spLocks noChangeArrowheads="1"/>
          </p:cNvSpPr>
          <p:nvPr/>
        </p:nvSpPr>
        <p:spPr bwMode="auto">
          <a:xfrm rot="-4510685">
            <a:off x="5829300" y="2890838"/>
            <a:ext cx="1495425" cy="361950"/>
          </a:xfrm>
          <a:prstGeom prst="doubleWave">
            <a:avLst>
              <a:gd name="adj1" fmla="val 10319"/>
              <a:gd name="adj2" fmla="val 23"/>
            </a:avLst>
          </a:prstGeom>
          <a:solidFill>
            <a:srgbClr val="B6DDE8"/>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04" name="AutoShape 180"/>
          <p:cNvSpPr>
            <a:spLocks noChangeArrowheads="1"/>
          </p:cNvSpPr>
          <p:nvPr/>
        </p:nvSpPr>
        <p:spPr bwMode="auto">
          <a:xfrm rot="10800000">
            <a:off x="2838450" y="1019175"/>
            <a:ext cx="1028700" cy="809625"/>
          </a:xfrm>
          <a:prstGeom prst="notchedRightArrow">
            <a:avLst>
              <a:gd name="adj1" fmla="val 50000"/>
              <a:gd name="adj2" fmla="val 31765"/>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03" name="AutoShape 179"/>
          <p:cNvSpPr>
            <a:spLocks noChangeArrowheads="1"/>
          </p:cNvSpPr>
          <p:nvPr/>
        </p:nvSpPr>
        <p:spPr bwMode="auto">
          <a:xfrm rot="10800000">
            <a:off x="1924050" y="1138238"/>
            <a:ext cx="438150" cy="523875"/>
          </a:xfrm>
          <a:prstGeom prst="chevron">
            <a:avLst>
              <a:gd name="adj" fmla="val 25000"/>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05" name="AutoShape 181"/>
          <p:cNvSpPr>
            <a:spLocks noChangeArrowheads="1"/>
          </p:cNvSpPr>
          <p:nvPr/>
        </p:nvSpPr>
        <p:spPr bwMode="auto">
          <a:xfrm rot="11516931">
            <a:off x="4171950" y="1200150"/>
            <a:ext cx="438150" cy="523875"/>
          </a:xfrm>
          <a:prstGeom prst="chevron">
            <a:avLst>
              <a:gd name="adj" fmla="val 25000"/>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87" name="AutoShape 63"/>
          <p:cNvSpPr>
            <a:spLocks noChangeArrowheads="1"/>
          </p:cNvSpPr>
          <p:nvPr/>
        </p:nvSpPr>
        <p:spPr bwMode="auto">
          <a:xfrm>
            <a:off x="5329238" y="2095500"/>
            <a:ext cx="1495425" cy="361950"/>
          </a:xfrm>
          <a:prstGeom prst="doubleWave">
            <a:avLst>
              <a:gd name="adj1" fmla="val 10319"/>
              <a:gd name="adj2" fmla="val 23"/>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86" name="AutoShape 62"/>
          <p:cNvSpPr>
            <a:spLocks noChangeArrowheads="1"/>
          </p:cNvSpPr>
          <p:nvPr/>
        </p:nvSpPr>
        <p:spPr bwMode="auto">
          <a:xfrm>
            <a:off x="3571875" y="2005013"/>
            <a:ext cx="1495425" cy="361950"/>
          </a:xfrm>
          <a:prstGeom prst="doubleWave">
            <a:avLst>
              <a:gd name="adj1" fmla="val 10319"/>
              <a:gd name="adj2" fmla="val 23"/>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85" name="AutoShape 61"/>
          <p:cNvSpPr>
            <a:spLocks noChangeArrowheads="1"/>
          </p:cNvSpPr>
          <p:nvPr/>
        </p:nvSpPr>
        <p:spPr bwMode="auto">
          <a:xfrm>
            <a:off x="1914525" y="2005013"/>
            <a:ext cx="1495425" cy="361950"/>
          </a:xfrm>
          <a:prstGeom prst="doubleWave">
            <a:avLst>
              <a:gd name="adj1" fmla="val 10319"/>
              <a:gd name="adj2" fmla="val 23"/>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84" name="AutoShape 60"/>
          <p:cNvSpPr>
            <a:spLocks noChangeArrowheads="1"/>
          </p:cNvSpPr>
          <p:nvPr/>
        </p:nvSpPr>
        <p:spPr bwMode="auto">
          <a:xfrm>
            <a:off x="-809625" y="1890713"/>
            <a:ext cx="1495425" cy="361950"/>
          </a:xfrm>
          <a:prstGeom prst="doubleWave">
            <a:avLst>
              <a:gd name="adj1" fmla="val 10319"/>
              <a:gd name="adj2" fmla="val 23"/>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55" name="AutoShape 131"/>
          <p:cNvSpPr>
            <a:spLocks noChangeArrowheads="1"/>
          </p:cNvSpPr>
          <p:nvPr/>
        </p:nvSpPr>
        <p:spPr bwMode="auto">
          <a:xfrm rot="4061373">
            <a:off x="5262562" y="2452688"/>
            <a:ext cx="1495425" cy="361950"/>
          </a:xfrm>
          <a:prstGeom prst="doubleWave">
            <a:avLst>
              <a:gd name="adj1" fmla="val 10319"/>
              <a:gd name="adj2" fmla="val 23"/>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90" name="AutoShape 66"/>
          <p:cNvSpPr>
            <a:spLocks noChangeArrowheads="1"/>
          </p:cNvSpPr>
          <p:nvPr/>
        </p:nvSpPr>
        <p:spPr bwMode="auto">
          <a:xfrm>
            <a:off x="4319588" y="2095500"/>
            <a:ext cx="1495425" cy="361950"/>
          </a:xfrm>
          <a:prstGeom prst="doubleWave">
            <a:avLst>
              <a:gd name="adj1" fmla="val 10319"/>
              <a:gd name="adj2" fmla="val 23"/>
            </a:avLst>
          </a:prstGeom>
          <a:solidFill>
            <a:srgbClr val="B6DDE8"/>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89" name="AutoShape 65"/>
          <p:cNvSpPr>
            <a:spLocks noChangeArrowheads="1"/>
          </p:cNvSpPr>
          <p:nvPr/>
        </p:nvSpPr>
        <p:spPr bwMode="auto">
          <a:xfrm>
            <a:off x="628650" y="1890713"/>
            <a:ext cx="1495425" cy="361950"/>
          </a:xfrm>
          <a:prstGeom prst="doubleWave">
            <a:avLst>
              <a:gd name="adj1" fmla="val 10319"/>
              <a:gd name="adj2" fmla="val 23"/>
            </a:avLst>
          </a:prstGeom>
          <a:solidFill>
            <a:srgbClr val="B6DDE8"/>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88" name="AutoShape 64"/>
          <p:cNvSpPr>
            <a:spLocks noChangeArrowheads="1"/>
          </p:cNvSpPr>
          <p:nvPr/>
        </p:nvSpPr>
        <p:spPr bwMode="auto">
          <a:xfrm>
            <a:off x="2514600" y="1890713"/>
            <a:ext cx="1495425" cy="361950"/>
          </a:xfrm>
          <a:prstGeom prst="doubleWave">
            <a:avLst>
              <a:gd name="adj1" fmla="val 10319"/>
              <a:gd name="adj2" fmla="val 23"/>
            </a:avLst>
          </a:prstGeom>
          <a:solidFill>
            <a:srgbClr val="B6DDE8"/>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54" name="AutoShape 130"/>
          <p:cNvSpPr>
            <a:spLocks noChangeArrowheads="1"/>
          </p:cNvSpPr>
          <p:nvPr/>
        </p:nvSpPr>
        <p:spPr bwMode="auto">
          <a:xfrm rot="3226442">
            <a:off x="5181600" y="2697163"/>
            <a:ext cx="1495425" cy="361950"/>
          </a:xfrm>
          <a:prstGeom prst="doubleWave">
            <a:avLst>
              <a:gd name="adj1" fmla="val 10319"/>
              <a:gd name="adj2" fmla="val 23"/>
            </a:avLst>
          </a:prstGeom>
          <a:solidFill>
            <a:srgbClr val="B6DDE8"/>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80" name="AutoShape 156"/>
          <p:cNvSpPr>
            <a:spLocks noChangeArrowheads="1"/>
          </p:cNvSpPr>
          <p:nvPr/>
        </p:nvSpPr>
        <p:spPr bwMode="auto">
          <a:xfrm rot="889315">
            <a:off x="1876425" y="5700713"/>
            <a:ext cx="1495425" cy="361950"/>
          </a:xfrm>
          <a:prstGeom prst="doubleWave">
            <a:avLst>
              <a:gd name="adj1" fmla="val 10319"/>
              <a:gd name="adj2" fmla="val 23"/>
            </a:avLst>
          </a:prstGeom>
          <a:solidFill>
            <a:srgbClr val="B6DDE8"/>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92" name="AutoShape 68"/>
          <p:cNvSpPr>
            <a:spLocks noChangeArrowheads="1"/>
          </p:cNvSpPr>
          <p:nvPr/>
        </p:nvSpPr>
        <p:spPr bwMode="auto">
          <a:xfrm>
            <a:off x="-809625" y="1585913"/>
            <a:ext cx="1495425" cy="361950"/>
          </a:xfrm>
          <a:prstGeom prst="doubleWave">
            <a:avLst>
              <a:gd name="adj1" fmla="val 10319"/>
              <a:gd name="adj2" fmla="val 23"/>
            </a:avLst>
          </a:prstGeom>
          <a:solidFill>
            <a:srgbClr val="548DD4"/>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91" name="AutoShape 67"/>
          <p:cNvSpPr>
            <a:spLocks noChangeArrowheads="1"/>
          </p:cNvSpPr>
          <p:nvPr/>
        </p:nvSpPr>
        <p:spPr bwMode="auto">
          <a:xfrm>
            <a:off x="-809625" y="1076325"/>
            <a:ext cx="1495425" cy="361950"/>
          </a:xfrm>
          <a:prstGeom prst="doubleWave">
            <a:avLst>
              <a:gd name="adj1" fmla="val 10319"/>
              <a:gd name="adj2" fmla="val 23"/>
            </a:avLst>
          </a:prstGeom>
          <a:solidFill>
            <a:srgbClr val="548DD4"/>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99" name="AutoShape 75"/>
          <p:cNvSpPr>
            <a:spLocks noChangeArrowheads="1"/>
          </p:cNvSpPr>
          <p:nvPr/>
        </p:nvSpPr>
        <p:spPr bwMode="auto">
          <a:xfrm>
            <a:off x="-57150" y="2005013"/>
            <a:ext cx="1495425" cy="361950"/>
          </a:xfrm>
          <a:prstGeom prst="doubleWave">
            <a:avLst>
              <a:gd name="adj1" fmla="val 10319"/>
              <a:gd name="adj2" fmla="val 23"/>
            </a:avLst>
          </a:prstGeom>
          <a:solidFill>
            <a:srgbClr val="548DD4"/>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95" name="AutoShape 71"/>
          <p:cNvSpPr>
            <a:spLocks noChangeArrowheads="1"/>
          </p:cNvSpPr>
          <p:nvPr/>
        </p:nvSpPr>
        <p:spPr bwMode="auto">
          <a:xfrm>
            <a:off x="4905375" y="2005013"/>
            <a:ext cx="1495425" cy="361950"/>
          </a:xfrm>
          <a:prstGeom prst="doubleWave">
            <a:avLst>
              <a:gd name="adj1" fmla="val 10319"/>
              <a:gd name="adj2" fmla="val 23"/>
            </a:avLst>
          </a:prstGeom>
          <a:solidFill>
            <a:srgbClr val="548DD4"/>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94" name="AutoShape 70"/>
          <p:cNvSpPr>
            <a:spLocks noChangeArrowheads="1"/>
          </p:cNvSpPr>
          <p:nvPr/>
        </p:nvSpPr>
        <p:spPr bwMode="auto">
          <a:xfrm>
            <a:off x="2924175" y="2095500"/>
            <a:ext cx="1495425" cy="361950"/>
          </a:xfrm>
          <a:prstGeom prst="doubleWave">
            <a:avLst>
              <a:gd name="adj1" fmla="val 10319"/>
              <a:gd name="adj2" fmla="val 23"/>
            </a:avLst>
          </a:prstGeom>
          <a:solidFill>
            <a:srgbClr val="548DD4"/>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78" name="AutoShape 154"/>
          <p:cNvSpPr>
            <a:spLocks noChangeArrowheads="1"/>
          </p:cNvSpPr>
          <p:nvPr/>
        </p:nvSpPr>
        <p:spPr bwMode="auto">
          <a:xfrm rot="5114388">
            <a:off x="6986587" y="2590801"/>
            <a:ext cx="1495425" cy="361950"/>
          </a:xfrm>
          <a:prstGeom prst="doubleWave">
            <a:avLst>
              <a:gd name="adj1" fmla="val 10319"/>
              <a:gd name="adj2" fmla="val 23"/>
            </a:avLst>
          </a:prstGeom>
          <a:solidFill>
            <a:srgbClr val="548DD4"/>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02" name="AutoShape 178"/>
          <p:cNvSpPr>
            <a:spLocks noChangeArrowheads="1"/>
          </p:cNvSpPr>
          <p:nvPr/>
        </p:nvSpPr>
        <p:spPr bwMode="auto">
          <a:xfrm rot="10673812">
            <a:off x="104775" y="995363"/>
            <a:ext cx="1028700" cy="809625"/>
          </a:xfrm>
          <a:prstGeom prst="notchedRightArrow">
            <a:avLst>
              <a:gd name="adj1" fmla="val 50000"/>
              <a:gd name="adj2" fmla="val 31765"/>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96" name="Rectangle 72"/>
          <p:cNvSpPr>
            <a:spLocks noChangeArrowheads="1"/>
          </p:cNvSpPr>
          <p:nvPr/>
        </p:nvSpPr>
        <p:spPr bwMode="auto">
          <a:xfrm>
            <a:off x="-857250" y="0"/>
            <a:ext cx="9958388" cy="200025"/>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79" name="AutoShape 155"/>
          <p:cNvSpPr>
            <a:spLocks noChangeArrowheads="1"/>
          </p:cNvSpPr>
          <p:nvPr/>
        </p:nvSpPr>
        <p:spPr bwMode="auto">
          <a:xfrm rot="2344829">
            <a:off x="6153150" y="1133475"/>
            <a:ext cx="1495425" cy="361950"/>
          </a:xfrm>
          <a:prstGeom prst="doubleWave">
            <a:avLst>
              <a:gd name="adj1" fmla="val 10319"/>
              <a:gd name="adj2" fmla="val 23"/>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56" name="AutoShape 132"/>
          <p:cNvSpPr>
            <a:spLocks noChangeArrowheads="1"/>
          </p:cNvSpPr>
          <p:nvPr/>
        </p:nvSpPr>
        <p:spPr bwMode="auto">
          <a:xfrm rot="2442546">
            <a:off x="5286375" y="2376488"/>
            <a:ext cx="1495425" cy="361950"/>
          </a:xfrm>
          <a:prstGeom prst="doubleWave">
            <a:avLst>
              <a:gd name="adj1" fmla="val 10319"/>
              <a:gd name="adj2" fmla="val 23"/>
            </a:avLst>
          </a:prstGeom>
          <a:solidFill>
            <a:srgbClr val="548DD4"/>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97" name="Rectangle 73"/>
          <p:cNvSpPr>
            <a:spLocks noChangeArrowheads="1"/>
          </p:cNvSpPr>
          <p:nvPr/>
        </p:nvSpPr>
        <p:spPr bwMode="auto">
          <a:xfrm rot="16200000">
            <a:off x="-5830094" y="4879181"/>
            <a:ext cx="9958388" cy="200025"/>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98" name="Rectangle 74"/>
          <p:cNvSpPr>
            <a:spLocks noChangeArrowheads="1"/>
          </p:cNvSpPr>
          <p:nvPr/>
        </p:nvSpPr>
        <p:spPr bwMode="auto">
          <a:xfrm rot="16200000">
            <a:off x="4056857" y="4879181"/>
            <a:ext cx="9958388" cy="200025"/>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06" name="AutoShape 182"/>
          <p:cNvSpPr>
            <a:spLocks noChangeArrowheads="1"/>
          </p:cNvSpPr>
          <p:nvPr/>
        </p:nvSpPr>
        <p:spPr bwMode="auto">
          <a:xfrm rot="-8930964">
            <a:off x="5148263" y="1452563"/>
            <a:ext cx="1028700" cy="809625"/>
          </a:xfrm>
          <a:prstGeom prst="notchedRightArrow">
            <a:avLst>
              <a:gd name="adj1" fmla="val 50000"/>
              <a:gd name="adj2" fmla="val 31765"/>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01" name="Text Box 177"/>
          <p:cNvSpPr txBox="1">
            <a:spLocks noChangeArrowheads="1"/>
          </p:cNvSpPr>
          <p:nvPr/>
        </p:nvSpPr>
        <p:spPr bwMode="auto">
          <a:xfrm>
            <a:off x="2647950" y="2590800"/>
            <a:ext cx="3471863" cy="13112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Paradigm Shift from Administrative/Adult Focused</a:t>
            </a:r>
            <a:endParaRPr kumimoji="0" lang="en-US" sz="900" b="0" i="0" u="none" strike="noStrike" cap="none" normalizeH="0" baseline="0" dirty="0" smtClean="0">
              <a:ln>
                <a:noFill/>
              </a:ln>
              <a:solidFill>
                <a:schemeClr val="tx1"/>
              </a:solidFill>
              <a:effectLst/>
              <a:latin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To Data Driven/Student Centered Organization</a:t>
            </a:r>
            <a:endParaRPr kumimoji="0" lang="en-US" sz="1800" b="0" i="0" u="none" strike="noStrike" cap="none" normalizeH="0" baseline="0" dirty="0" smtClean="0">
              <a:ln>
                <a:noFill/>
              </a:ln>
              <a:solidFill>
                <a:schemeClr val="tx1"/>
              </a:solidFill>
              <a:effectLst/>
              <a:latin typeface="Arial" pitchFamily="34" charset="0"/>
            </a:endParaRPr>
          </a:p>
        </p:txBody>
      </p:sp>
      <p:sp>
        <p:nvSpPr>
          <p:cNvPr id="1123" name="AutoShape 99"/>
          <p:cNvSpPr>
            <a:spLocks noChangeArrowheads="1"/>
          </p:cNvSpPr>
          <p:nvPr/>
        </p:nvSpPr>
        <p:spPr bwMode="auto">
          <a:xfrm>
            <a:off x="1095375" y="2505075"/>
            <a:ext cx="762000" cy="600075"/>
          </a:xfrm>
          <a:prstGeom prst="hexagon">
            <a:avLst>
              <a:gd name="adj" fmla="val 31746"/>
              <a:gd name="vf" fmla="val 115470"/>
            </a:avLst>
          </a:prstGeom>
          <a:solidFill>
            <a:srgbClr val="0000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22" name="AutoShape 98"/>
          <p:cNvSpPr>
            <a:spLocks noChangeArrowheads="1"/>
          </p:cNvSpPr>
          <p:nvPr/>
        </p:nvSpPr>
        <p:spPr bwMode="auto">
          <a:xfrm>
            <a:off x="1166813" y="3190875"/>
            <a:ext cx="468312" cy="509588"/>
          </a:xfrm>
          <a:prstGeom prst="flowChartInputOutput">
            <a:avLst/>
          </a:prstGeom>
          <a:solidFill>
            <a:srgbClr val="7030A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26" name="AutoShape 102"/>
          <p:cNvSpPr>
            <a:spLocks noChangeArrowheads="1"/>
          </p:cNvSpPr>
          <p:nvPr/>
        </p:nvSpPr>
        <p:spPr bwMode="auto">
          <a:xfrm>
            <a:off x="1338263" y="3262313"/>
            <a:ext cx="490537" cy="128587"/>
          </a:xfrm>
          <a:prstGeom prst="flowChartTerminator">
            <a:avLst/>
          </a:prstGeom>
          <a:solidFill>
            <a:srgbClr val="7030A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24" name="Rectangle 100"/>
          <p:cNvSpPr>
            <a:spLocks noChangeArrowheads="1"/>
          </p:cNvSpPr>
          <p:nvPr/>
        </p:nvSpPr>
        <p:spPr bwMode="auto">
          <a:xfrm>
            <a:off x="1347788" y="3114675"/>
            <a:ext cx="195262" cy="88900"/>
          </a:xfrm>
          <a:prstGeom prst="rect">
            <a:avLst/>
          </a:prstGeom>
          <a:solidFill>
            <a:srgbClr val="FFCC66"/>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32" name="AutoShape 108"/>
          <p:cNvSpPr>
            <a:spLocks noChangeArrowheads="1"/>
          </p:cNvSpPr>
          <p:nvPr/>
        </p:nvSpPr>
        <p:spPr bwMode="auto">
          <a:xfrm>
            <a:off x="1195388" y="2605088"/>
            <a:ext cx="552450" cy="533400"/>
          </a:xfrm>
          <a:prstGeom prst="smileyFace">
            <a:avLst>
              <a:gd name="adj" fmla="val 4653"/>
            </a:avLst>
          </a:prstGeom>
          <a:solidFill>
            <a:srgbClr val="FFCC66"/>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30" name="AutoShape 106"/>
          <p:cNvSpPr>
            <a:spLocks noChangeArrowheads="1"/>
          </p:cNvSpPr>
          <p:nvPr/>
        </p:nvSpPr>
        <p:spPr bwMode="auto">
          <a:xfrm rot="2667358">
            <a:off x="1971675" y="2924175"/>
            <a:ext cx="247650" cy="133350"/>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solidFill>
            <a:srgbClr val="FFCC66"/>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28" name="AutoShape 104"/>
          <p:cNvSpPr>
            <a:spLocks noChangeArrowheads="1"/>
          </p:cNvSpPr>
          <p:nvPr/>
        </p:nvSpPr>
        <p:spPr bwMode="auto">
          <a:xfrm rot="-3050326">
            <a:off x="1750219" y="3118644"/>
            <a:ext cx="395288" cy="114300"/>
          </a:xfrm>
          <a:prstGeom prst="flowChartTerminator">
            <a:avLst/>
          </a:prstGeom>
          <a:solidFill>
            <a:srgbClr val="7030A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25" name="AutoShape 101"/>
          <p:cNvSpPr>
            <a:spLocks noChangeArrowheads="1"/>
          </p:cNvSpPr>
          <p:nvPr/>
        </p:nvSpPr>
        <p:spPr bwMode="auto">
          <a:xfrm>
            <a:off x="1185863" y="3176588"/>
            <a:ext cx="422275" cy="85725"/>
          </a:xfrm>
          <a:prstGeom prst="parallelogram">
            <a:avLst>
              <a:gd name="adj" fmla="val 123148"/>
            </a:avLst>
          </a:prstGeom>
          <a:solidFill>
            <a:srgbClr val="7030A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96" name="AutoShape 172"/>
          <p:cNvSpPr>
            <a:spLocks noChangeArrowheads="1"/>
          </p:cNvSpPr>
          <p:nvPr/>
        </p:nvSpPr>
        <p:spPr bwMode="auto">
          <a:xfrm rot="-25545705">
            <a:off x="6048376" y="2962275"/>
            <a:ext cx="1028700" cy="809625"/>
          </a:xfrm>
          <a:prstGeom prst="notchedRightArrow">
            <a:avLst>
              <a:gd name="adj1" fmla="val 50000"/>
              <a:gd name="adj2" fmla="val 31765"/>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97" name="AutoShape 173"/>
          <p:cNvSpPr>
            <a:spLocks noChangeArrowheads="1"/>
          </p:cNvSpPr>
          <p:nvPr/>
        </p:nvSpPr>
        <p:spPr bwMode="auto">
          <a:xfrm rot="-44889540">
            <a:off x="5286375" y="4052888"/>
            <a:ext cx="438150" cy="523875"/>
          </a:xfrm>
          <a:prstGeom prst="chevron">
            <a:avLst>
              <a:gd name="adj" fmla="val 25000"/>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63" name="AutoShape 139"/>
          <p:cNvSpPr>
            <a:spLocks noChangeArrowheads="1"/>
          </p:cNvSpPr>
          <p:nvPr/>
        </p:nvSpPr>
        <p:spPr bwMode="auto">
          <a:xfrm rot="-135719">
            <a:off x="3409950" y="4191000"/>
            <a:ext cx="1028700" cy="809625"/>
          </a:xfrm>
          <a:prstGeom prst="notchedRightArrow">
            <a:avLst>
              <a:gd name="adj1" fmla="val 50000"/>
              <a:gd name="adj2" fmla="val 31765"/>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02" name="AutoShape 78"/>
          <p:cNvSpPr>
            <a:spLocks noChangeArrowheads="1"/>
          </p:cNvSpPr>
          <p:nvPr/>
        </p:nvSpPr>
        <p:spPr bwMode="auto">
          <a:xfrm>
            <a:off x="7858125" y="4552950"/>
            <a:ext cx="1447800" cy="981075"/>
          </a:xfrm>
          <a:prstGeom prst="pentagon">
            <a:avLst/>
          </a:prstGeom>
          <a:solidFill>
            <a:srgbClr val="938953"/>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07" name="AutoShape 83"/>
          <p:cNvSpPr>
            <a:spLocks noChangeArrowheads="1"/>
          </p:cNvSpPr>
          <p:nvPr/>
        </p:nvSpPr>
        <p:spPr bwMode="auto">
          <a:xfrm rot="12346591">
            <a:off x="7762875" y="5572125"/>
            <a:ext cx="1000125" cy="876300"/>
          </a:xfrm>
          <a:prstGeom prst="flowChartOnlineStorage">
            <a:avLst/>
          </a:prstGeom>
          <a:solidFill>
            <a:srgbClr val="8DB3E2"/>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08" name="AutoShape 84"/>
          <p:cNvSpPr>
            <a:spLocks noChangeArrowheads="1"/>
          </p:cNvSpPr>
          <p:nvPr/>
        </p:nvSpPr>
        <p:spPr bwMode="auto">
          <a:xfrm rot="12346591">
            <a:off x="6276975" y="5314950"/>
            <a:ext cx="1000125" cy="876300"/>
          </a:xfrm>
          <a:prstGeom prst="flowChartOnlineStorage">
            <a:avLst/>
          </a:prstGeom>
          <a:solidFill>
            <a:srgbClr val="8DB3E2"/>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06" name="AutoShape 82"/>
          <p:cNvSpPr>
            <a:spLocks noChangeArrowheads="1"/>
          </p:cNvSpPr>
          <p:nvPr/>
        </p:nvSpPr>
        <p:spPr bwMode="auto">
          <a:xfrm rot="12346591">
            <a:off x="6191250" y="5743575"/>
            <a:ext cx="1000125" cy="876300"/>
          </a:xfrm>
          <a:prstGeom prst="flowChartOnlineStorage">
            <a:avLst/>
          </a:prstGeom>
          <a:solidFill>
            <a:srgbClr val="8DB3E2"/>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11" name="AutoShape 87"/>
          <p:cNvSpPr>
            <a:spLocks noChangeArrowheads="1"/>
          </p:cNvSpPr>
          <p:nvPr/>
        </p:nvSpPr>
        <p:spPr bwMode="auto">
          <a:xfrm rot="12346591">
            <a:off x="6953250" y="4829175"/>
            <a:ext cx="1000125" cy="876300"/>
          </a:xfrm>
          <a:prstGeom prst="flowChartOnlineStorage">
            <a:avLst/>
          </a:prstGeom>
          <a:solidFill>
            <a:srgbClr val="8DB3E2"/>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10" name="AutoShape 86"/>
          <p:cNvSpPr>
            <a:spLocks noChangeArrowheads="1"/>
          </p:cNvSpPr>
          <p:nvPr/>
        </p:nvSpPr>
        <p:spPr bwMode="auto">
          <a:xfrm rot="12346591">
            <a:off x="8058150" y="5426838"/>
            <a:ext cx="1000125" cy="876300"/>
          </a:xfrm>
          <a:prstGeom prst="flowChartOnlineStorage">
            <a:avLst/>
          </a:prstGeom>
          <a:solidFill>
            <a:srgbClr val="8DB3E2"/>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12" name="AutoShape 88"/>
          <p:cNvSpPr>
            <a:spLocks noChangeArrowheads="1"/>
          </p:cNvSpPr>
          <p:nvPr/>
        </p:nvSpPr>
        <p:spPr bwMode="auto">
          <a:xfrm>
            <a:off x="7086600" y="5105400"/>
            <a:ext cx="1447800" cy="981075"/>
          </a:xfrm>
          <a:prstGeom prst="pentagon">
            <a:avLst/>
          </a:prstGeom>
          <a:solidFill>
            <a:srgbClr val="938953"/>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01" name="AutoShape 77"/>
          <p:cNvSpPr>
            <a:spLocks noChangeArrowheads="1"/>
          </p:cNvSpPr>
          <p:nvPr/>
        </p:nvSpPr>
        <p:spPr bwMode="auto">
          <a:xfrm>
            <a:off x="7553325" y="5895975"/>
            <a:ext cx="1447800" cy="981075"/>
          </a:xfrm>
          <a:prstGeom prst="pentagon">
            <a:avLst/>
          </a:prstGeom>
          <a:solidFill>
            <a:srgbClr val="938953"/>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09" name="AutoShape 85"/>
          <p:cNvSpPr>
            <a:spLocks noChangeArrowheads="1"/>
          </p:cNvSpPr>
          <p:nvPr/>
        </p:nvSpPr>
        <p:spPr bwMode="auto">
          <a:xfrm rot="12346591">
            <a:off x="7391400" y="6362700"/>
            <a:ext cx="1000125" cy="876300"/>
          </a:xfrm>
          <a:prstGeom prst="flowChartOnlineStorage">
            <a:avLst/>
          </a:prstGeom>
          <a:solidFill>
            <a:srgbClr val="8DB3E2"/>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13" name="AutoShape 89"/>
          <p:cNvSpPr>
            <a:spLocks noChangeArrowheads="1"/>
          </p:cNvSpPr>
          <p:nvPr/>
        </p:nvSpPr>
        <p:spPr bwMode="auto">
          <a:xfrm rot="12346591">
            <a:off x="5534025" y="5829300"/>
            <a:ext cx="1000125" cy="876300"/>
          </a:xfrm>
          <a:prstGeom prst="flowChartOnlineStorage">
            <a:avLst/>
          </a:prstGeom>
          <a:solidFill>
            <a:srgbClr val="8DB3E2"/>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93" name="AutoShape 169"/>
          <p:cNvSpPr>
            <a:spLocks noChangeArrowheads="1"/>
          </p:cNvSpPr>
          <p:nvPr/>
        </p:nvSpPr>
        <p:spPr bwMode="auto">
          <a:xfrm rot="12346591">
            <a:off x="4981575" y="6076950"/>
            <a:ext cx="1000125" cy="876300"/>
          </a:xfrm>
          <a:prstGeom prst="flowChartOnlineStorage">
            <a:avLst/>
          </a:prstGeom>
          <a:solidFill>
            <a:srgbClr val="8DB3E2"/>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52" name="AutoShape 128"/>
          <p:cNvSpPr>
            <a:spLocks noChangeArrowheads="1"/>
          </p:cNvSpPr>
          <p:nvPr/>
        </p:nvSpPr>
        <p:spPr bwMode="auto">
          <a:xfrm rot="14408545">
            <a:off x="6286501" y="1766887"/>
            <a:ext cx="438150" cy="523875"/>
          </a:xfrm>
          <a:prstGeom prst="chevron">
            <a:avLst>
              <a:gd name="adj" fmla="val 25000"/>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16" name="Text Box 92"/>
          <p:cNvSpPr txBox="1">
            <a:spLocks noChangeArrowheads="1"/>
          </p:cNvSpPr>
          <p:nvPr/>
        </p:nvSpPr>
        <p:spPr bwMode="auto">
          <a:xfrm>
            <a:off x="7153275" y="5305425"/>
            <a:ext cx="1090613" cy="7493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Admin</a:t>
            </a:r>
            <a:endParaRPr kumimoji="0" lang="en-US" sz="900" b="0" i="0" u="none" strike="noStrike" cap="none" normalizeH="0" baseline="0" dirty="0" smtClean="0">
              <a:ln>
                <a:noFill/>
              </a:ln>
              <a:solidFill>
                <a:schemeClr val="tx1"/>
              </a:solidFill>
              <a:effectLst/>
              <a:latin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Focused</a:t>
            </a:r>
            <a:endParaRPr kumimoji="0" lang="en-US" sz="1800" b="0" i="0" u="none" strike="noStrike" cap="none" normalizeH="0" baseline="0" dirty="0" smtClean="0">
              <a:ln>
                <a:noFill/>
              </a:ln>
              <a:solidFill>
                <a:schemeClr val="tx1"/>
              </a:solidFill>
              <a:effectLst/>
              <a:latin typeface="Arial" pitchFamily="34" charset="0"/>
            </a:endParaRPr>
          </a:p>
        </p:txBody>
      </p:sp>
      <p:sp>
        <p:nvSpPr>
          <p:cNvPr id="1115" name="AutoShape 91"/>
          <p:cNvSpPr>
            <a:spLocks noChangeArrowheads="1"/>
          </p:cNvSpPr>
          <p:nvPr/>
        </p:nvSpPr>
        <p:spPr bwMode="auto">
          <a:xfrm rot="12346591">
            <a:off x="6160578" y="5667375"/>
            <a:ext cx="1000125" cy="876300"/>
          </a:xfrm>
          <a:prstGeom prst="flowChartOnlineStorage">
            <a:avLst/>
          </a:prstGeom>
          <a:solidFill>
            <a:srgbClr val="8DB3E2"/>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03" name="AutoShape 79"/>
          <p:cNvSpPr>
            <a:spLocks noChangeArrowheads="1"/>
          </p:cNvSpPr>
          <p:nvPr/>
        </p:nvSpPr>
        <p:spPr bwMode="auto">
          <a:xfrm>
            <a:off x="6477000" y="5857875"/>
            <a:ext cx="1447800" cy="981075"/>
          </a:xfrm>
          <a:prstGeom prst="pentagon">
            <a:avLst/>
          </a:prstGeom>
          <a:solidFill>
            <a:srgbClr val="938953"/>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04" name="AutoShape 80"/>
          <p:cNvSpPr>
            <a:spLocks noChangeArrowheads="1"/>
          </p:cNvSpPr>
          <p:nvPr/>
        </p:nvSpPr>
        <p:spPr bwMode="auto">
          <a:xfrm rot="12346591">
            <a:off x="5715000" y="6193662"/>
            <a:ext cx="1000125" cy="876300"/>
          </a:xfrm>
          <a:prstGeom prst="flowChartOnlineStorage">
            <a:avLst/>
          </a:prstGeom>
          <a:solidFill>
            <a:srgbClr val="8DB3E2"/>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17" name="Text Box 93"/>
          <p:cNvSpPr txBox="1">
            <a:spLocks noChangeArrowheads="1"/>
          </p:cNvSpPr>
          <p:nvPr/>
        </p:nvSpPr>
        <p:spPr bwMode="auto">
          <a:xfrm>
            <a:off x="6638925" y="5953125"/>
            <a:ext cx="1090613" cy="7493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6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Adult Driven</a:t>
            </a:r>
            <a:endParaRPr kumimoji="0" lang="en-US" sz="1800" b="0" i="0" u="none" strike="noStrike" cap="none" normalizeH="0" baseline="0" dirty="0" smtClean="0">
              <a:ln>
                <a:noFill/>
              </a:ln>
              <a:solidFill>
                <a:schemeClr val="tx1"/>
              </a:solidFill>
              <a:effectLst/>
              <a:latin typeface="Arial" pitchFamily="34" charset="0"/>
            </a:endParaRPr>
          </a:p>
        </p:txBody>
      </p:sp>
      <p:sp>
        <p:nvSpPr>
          <p:cNvPr id="1105" name="AutoShape 81"/>
          <p:cNvSpPr>
            <a:spLocks noChangeArrowheads="1"/>
          </p:cNvSpPr>
          <p:nvPr/>
        </p:nvSpPr>
        <p:spPr bwMode="auto">
          <a:xfrm rot="12346591">
            <a:off x="5855778" y="6417438"/>
            <a:ext cx="1000125" cy="876300"/>
          </a:xfrm>
          <a:prstGeom prst="flowChartOnlineStorage">
            <a:avLst/>
          </a:prstGeom>
          <a:solidFill>
            <a:srgbClr val="8DB3E2"/>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18" name="Text Box 94"/>
          <p:cNvSpPr txBox="1">
            <a:spLocks noChangeArrowheads="1"/>
          </p:cNvSpPr>
          <p:nvPr/>
        </p:nvSpPr>
        <p:spPr bwMode="auto">
          <a:xfrm>
            <a:off x="7943850" y="4733925"/>
            <a:ext cx="1262063" cy="7493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600" b="1"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Calibri" pitchFamily="34" charset="0"/>
                <a:ea typeface="Calibri" pitchFamily="34" charset="0"/>
                <a:cs typeface="Times New Roman" pitchFamily="18" charset="0"/>
              </a:rPr>
              <a:t>Acquisitions</a:t>
            </a:r>
            <a:endParaRPr kumimoji="0" lang="en-US" sz="1800" b="0" i="0" u="none" strike="noStrike" cap="none" normalizeH="0" baseline="0" smtClean="0">
              <a:ln>
                <a:noFill/>
              </a:ln>
              <a:solidFill>
                <a:schemeClr val="tx1"/>
              </a:solidFill>
              <a:effectLst/>
              <a:latin typeface="Arial" pitchFamily="34" charset="0"/>
            </a:endParaRPr>
          </a:p>
        </p:txBody>
      </p:sp>
      <p:sp>
        <p:nvSpPr>
          <p:cNvPr id="1119" name="Rectangle 95"/>
          <p:cNvSpPr>
            <a:spLocks noChangeArrowheads="1"/>
          </p:cNvSpPr>
          <p:nvPr/>
        </p:nvSpPr>
        <p:spPr bwMode="auto">
          <a:xfrm>
            <a:off x="752475" y="1314450"/>
            <a:ext cx="90488" cy="2386013"/>
          </a:xfrm>
          <a:prstGeom prst="rect">
            <a:avLst/>
          </a:prstGeom>
          <a:solidFill>
            <a:srgbClr val="C4BC96"/>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20" name="AutoShape 96"/>
          <p:cNvSpPr>
            <a:spLocks noChangeArrowheads="1"/>
          </p:cNvSpPr>
          <p:nvPr/>
        </p:nvSpPr>
        <p:spPr bwMode="auto">
          <a:xfrm>
            <a:off x="-495300" y="1262063"/>
            <a:ext cx="1247775" cy="1524000"/>
          </a:xfrm>
          <a:prstGeom prst="flowChartPunchedTape">
            <a:avLst/>
          </a:prstGeom>
          <a:solidFill>
            <a:srgbClr val="FF00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21" name="WordArt 97"/>
          <p:cNvSpPr>
            <a:spLocks noChangeArrowheads="1" noChangeShapeType="1" noTextEdit="1"/>
          </p:cNvSpPr>
          <p:nvPr/>
        </p:nvSpPr>
        <p:spPr bwMode="auto">
          <a:xfrm rot="-224884">
            <a:off x="-66675" y="1619250"/>
            <a:ext cx="581025" cy="657225"/>
          </a:xfrm>
          <a:prstGeom prst="rect">
            <a:avLst/>
          </a:prstGeom>
        </p:spPr>
        <p:txBody>
          <a:bodyPr wrap="none" fromWordArt="1">
            <a:prstTxWarp prst="textDoubleWave1">
              <a:avLst>
                <a:gd name="adj1" fmla="val 6500"/>
                <a:gd name="adj2" fmla="val 4019"/>
              </a:avLst>
            </a:prstTxWarp>
          </a:bodyPr>
          <a:lstStyle/>
          <a:p>
            <a:pPr algn="ctr" rtl="0"/>
            <a:r>
              <a:rPr lang="en-US" sz="3600" kern="10" spc="-360" smtClean="0">
                <a:ln w="12700">
                  <a:solidFill>
                    <a:srgbClr val="000099"/>
                  </a:solidFill>
                  <a:round/>
                  <a:headEnd/>
                  <a:tailEnd/>
                </a:ln>
                <a:solidFill>
                  <a:srgbClr val="33CCFF"/>
                </a:solidFill>
                <a:effectLst/>
                <a:latin typeface="Times New Roman"/>
                <a:cs typeface="Times New Roman"/>
              </a:rPr>
              <a:t>BIE</a:t>
            </a:r>
            <a:endParaRPr lang="en-US" sz="3600" kern="10" spc="-360">
              <a:ln w="12700">
                <a:solidFill>
                  <a:srgbClr val="000099"/>
                </a:solidFill>
                <a:round/>
                <a:headEnd/>
                <a:tailEnd/>
              </a:ln>
              <a:solidFill>
                <a:srgbClr val="33CCFF"/>
              </a:solidFill>
              <a:effectLst/>
              <a:latin typeface="Times New Roman"/>
              <a:cs typeface="Times New Roman"/>
            </a:endParaRPr>
          </a:p>
        </p:txBody>
      </p:sp>
      <p:sp>
        <p:nvSpPr>
          <p:cNvPr id="1188" name="AutoShape 164"/>
          <p:cNvSpPr>
            <a:spLocks noChangeArrowheads="1"/>
          </p:cNvSpPr>
          <p:nvPr/>
        </p:nvSpPr>
        <p:spPr bwMode="auto">
          <a:xfrm rot="1397933">
            <a:off x="4819650" y="4848225"/>
            <a:ext cx="1466850" cy="857250"/>
          </a:xfrm>
          <a:prstGeom prst="rightArrow">
            <a:avLst>
              <a:gd name="adj1" fmla="val 50000"/>
              <a:gd name="adj2" fmla="val 42778"/>
            </a:avLst>
          </a:prstGeom>
          <a:solidFill>
            <a:srgbClr val="FF00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95" name="Text Box 171"/>
          <p:cNvSpPr txBox="1">
            <a:spLocks noChangeArrowheads="1"/>
          </p:cNvSpPr>
          <p:nvPr/>
        </p:nvSpPr>
        <p:spPr bwMode="auto">
          <a:xfrm>
            <a:off x="5048250" y="4381500"/>
            <a:ext cx="1200150" cy="1409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00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00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X</a:t>
            </a:r>
            <a:endParaRPr kumimoji="0" lang="en-US" sz="1800" b="0" i="0" u="none" strike="noStrike" cap="none" normalizeH="0" baseline="0" dirty="0" smtClean="0">
              <a:ln>
                <a:noFill/>
              </a:ln>
              <a:solidFill>
                <a:schemeClr val="tx1"/>
              </a:solidFill>
              <a:effectLst/>
              <a:latin typeface="Arial" pitchFamily="34" charset="0"/>
            </a:endParaRPr>
          </a:p>
        </p:txBody>
      </p:sp>
      <p:sp>
        <p:nvSpPr>
          <p:cNvPr id="1207" name="Rectangle 18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208" name="Rectangle 184"/>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900" b="0" i="0" u="none" strike="noStrike" cap="none" normalizeH="0" baseline="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pitchFamily="34" charset="0"/>
              </a:rPr>
              <a:t>,</a:t>
            </a:r>
          </a:p>
        </p:txBody>
      </p:sp>
      <p:sp>
        <p:nvSpPr>
          <p:cNvPr id="1209" name="Rectangle 185"/>
          <p:cNvSpPr>
            <a:spLocks noChangeArrowheads="1"/>
          </p:cNvSpPr>
          <p:nvPr/>
        </p:nvSpPr>
        <p:spPr bwMode="auto">
          <a:xfrm>
            <a:off x="0" y="8191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40000"/>
            <a:lum/>
          </a:blip>
          <a:srcRect/>
          <a:stretch>
            <a:fillRect l="-23000" r="-100000"/>
          </a:stretch>
        </a:blipFill>
        <a:effectLst/>
      </p:bgPr>
    </p:bg>
    <p:spTree>
      <p:nvGrpSpPr>
        <p:cNvPr id="1" name=""/>
        <p:cNvGrpSpPr/>
        <p:nvPr/>
      </p:nvGrpSpPr>
      <p:grpSpPr>
        <a:xfrm>
          <a:off x="0" y="0"/>
          <a:ext cx="0" cy="0"/>
          <a:chOff x="0" y="0"/>
          <a:chExt cx="0" cy="0"/>
        </a:xfrm>
      </p:grpSpPr>
      <p:pic>
        <p:nvPicPr>
          <p:cNvPr id="21506" name="Picture 2"/>
          <p:cNvPicPr>
            <a:picLocks noChangeAspect="1" noChangeArrowheads="1"/>
          </p:cNvPicPr>
          <p:nvPr/>
        </p:nvPicPr>
        <p:blipFill>
          <a:blip r:embed="rId3" cstate="print"/>
          <a:srcRect/>
          <a:stretch>
            <a:fillRect/>
          </a:stretch>
        </p:blipFill>
        <p:spPr bwMode="auto">
          <a:xfrm>
            <a:off x="109538" y="80963"/>
            <a:ext cx="8924925" cy="6696075"/>
          </a:xfrm>
          <a:prstGeom prst="rect">
            <a:avLst/>
          </a:prstGeom>
          <a:noFill/>
          <a:ln w="9525">
            <a:solidFill>
              <a:sysClr val="windowText" lastClr="000000"/>
            </a:solidFill>
            <a:miter lim="800000"/>
            <a:headEnd/>
            <a:tailEnd/>
          </a:ln>
          <a:effectLst/>
        </p:spPr>
      </p:pic>
      <p:sp>
        <p:nvSpPr>
          <p:cNvPr id="3" name="Right Arrow 2"/>
          <p:cNvSpPr/>
          <p:nvPr/>
        </p:nvSpPr>
        <p:spPr>
          <a:xfrm>
            <a:off x="1752600" y="5638800"/>
            <a:ext cx="1219200" cy="381000"/>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76200"/>
            <a:ext cx="8229600" cy="1143000"/>
          </a:xfrm>
        </p:spPr>
        <p:txBody>
          <a:bodyPr>
            <a:normAutofit/>
          </a:bodyPr>
          <a:lstStyle/>
          <a:p>
            <a:r>
              <a:rPr lang="en-US" b="1" dirty="0" smtClean="0"/>
              <a:t>Family and Child Education (FACE)</a:t>
            </a:r>
            <a:endParaRPr lang="en-US" b="1" dirty="0"/>
          </a:p>
        </p:txBody>
      </p:sp>
      <p:sp>
        <p:nvSpPr>
          <p:cNvPr id="3" name="Content Placeholder 2"/>
          <p:cNvSpPr>
            <a:spLocks noGrp="1"/>
          </p:cNvSpPr>
          <p:nvPr>
            <p:ph idx="1"/>
          </p:nvPr>
        </p:nvSpPr>
        <p:spPr>
          <a:xfrm>
            <a:off x="914400" y="2514600"/>
            <a:ext cx="8229600" cy="2971800"/>
          </a:xfrm>
        </p:spPr>
        <p:txBody>
          <a:bodyPr>
            <a:normAutofit lnSpcReduction="10000"/>
          </a:bodyPr>
          <a:lstStyle/>
          <a:p>
            <a:pPr>
              <a:buNone/>
            </a:pPr>
            <a:r>
              <a:rPr lang="en-US" sz="6000" i="1" dirty="0" smtClean="0"/>
              <a:t>       “Twinkle </a:t>
            </a:r>
          </a:p>
          <a:p>
            <a:pPr>
              <a:buNone/>
            </a:pPr>
            <a:r>
              <a:rPr lang="en-US" sz="6000" i="1" dirty="0" smtClean="0"/>
              <a:t>                   to </a:t>
            </a:r>
          </a:p>
          <a:p>
            <a:pPr algn="ctr">
              <a:buNone/>
            </a:pPr>
            <a:r>
              <a:rPr lang="en-US" sz="6000" i="1" dirty="0" smtClean="0"/>
              <a:t>                  Wrinkle”</a:t>
            </a:r>
            <a:endParaRPr lang="en-US" sz="6000" i="1"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b="1" dirty="0" smtClean="0"/>
              <a:t>FACE</a:t>
            </a:r>
            <a:endParaRPr lang="en-US" sz="5400" b="1" dirty="0"/>
          </a:p>
        </p:txBody>
      </p:sp>
      <p:sp>
        <p:nvSpPr>
          <p:cNvPr id="3" name="Content Placeholder 2"/>
          <p:cNvSpPr>
            <a:spLocks noGrp="1"/>
          </p:cNvSpPr>
          <p:nvPr>
            <p:ph idx="1"/>
          </p:nvPr>
        </p:nvSpPr>
        <p:spPr>
          <a:xfrm>
            <a:off x="1600200" y="1600200"/>
            <a:ext cx="7315200" cy="4525963"/>
          </a:xfrm>
        </p:spPr>
        <p:txBody>
          <a:bodyPr/>
          <a:lstStyle/>
          <a:p>
            <a:r>
              <a:rPr lang="en-US" dirty="0" smtClean="0"/>
              <a:t>Located in 45 BIE funded elementary schools, 10 states</a:t>
            </a:r>
          </a:p>
          <a:p>
            <a:r>
              <a:rPr lang="en-US" dirty="0" smtClean="0"/>
              <a:t>Early education with strong parental focus</a:t>
            </a:r>
          </a:p>
          <a:p>
            <a:r>
              <a:rPr lang="en-US" dirty="0" smtClean="0"/>
              <a:t>Early screening and detection of concerns prior to kindergarten</a:t>
            </a:r>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33000"/>
            <a:lum/>
          </a:blip>
          <a:srcRect/>
          <a:stretch>
            <a:fillRect r="-100000"/>
          </a:stretch>
        </a:blip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a:xfrm>
            <a:off x="457200" y="76200"/>
            <a:ext cx="8229600" cy="1143000"/>
          </a:xfrm>
        </p:spPr>
        <p:txBody>
          <a:bodyPr>
            <a:normAutofit fontScale="90000"/>
          </a:bodyPr>
          <a:lstStyle/>
          <a:p>
            <a:r>
              <a:rPr lang="en-US" b="1" dirty="0" smtClean="0"/>
              <a:t>NASIS- Native American Student Information System</a:t>
            </a:r>
            <a:endParaRPr lang="en-US" b="1" dirty="0"/>
          </a:p>
        </p:txBody>
      </p:sp>
      <p:sp>
        <p:nvSpPr>
          <p:cNvPr id="5" name="Content Placeholder 4"/>
          <p:cNvSpPr>
            <a:spLocks noGrp="1"/>
          </p:cNvSpPr>
          <p:nvPr>
            <p:ph idx="1"/>
          </p:nvPr>
        </p:nvSpPr>
        <p:spPr>
          <a:xfrm>
            <a:off x="228600" y="1219200"/>
            <a:ext cx="8610600" cy="5181600"/>
          </a:xfrm>
        </p:spPr>
        <p:txBody>
          <a:bodyPr>
            <a:noAutofit/>
          </a:bodyPr>
          <a:lstStyle/>
          <a:p>
            <a:r>
              <a:rPr lang="en-US" sz="1800" b="1" dirty="0" smtClean="0"/>
              <a:t>Centralized web –based student information system</a:t>
            </a:r>
          </a:p>
          <a:p>
            <a:r>
              <a:rPr lang="en-US" sz="1800" b="1" dirty="0" smtClean="0"/>
              <a:t>Bureau wide reporting- beginning SY 06-07 to present day</a:t>
            </a:r>
          </a:p>
          <a:p>
            <a:pPr lvl="1"/>
            <a:r>
              <a:rPr lang="en-US" sz="1700" dirty="0" smtClean="0"/>
              <a:t>Student Assessment - AZ, NM and SD schools state assessments have been imported</a:t>
            </a:r>
          </a:p>
          <a:p>
            <a:pPr lvl="1"/>
            <a:r>
              <a:rPr lang="en-US" sz="1700" dirty="0" smtClean="0"/>
              <a:t>Student Behavior</a:t>
            </a:r>
          </a:p>
          <a:p>
            <a:pPr lvl="2"/>
            <a:r>
              <a:rPr lang="en-US" sz="1700" dirty="0" smtClean="0"/>
              <a:t>By events, resolutions, weapons, locations</a:t>
            </a:r>
          </a:p>
          <a:p>
            <a:pPr lvl="1"/>
            <a:r>
              <a:rPr lang="en-US" sz="1700" dirty="0" smtClean="0"/>
              <a:t>Student Enrollments, Student Attendance and Accountability</a:t>
            </a:r>
          </a:p>
          <a:p>
            <a:pPr lvl="2"/>
            <a:r>
              <a:rPr lang="en-US" sz="1700" dirty="0" smtClean="0"/>
              <a:t>Reporting Capabilities by ADD Region, ELO, School, Grade, Special Education, Limited English Proficient, Gifted &amp; Talented</a:t>
            </a:r>
          </a:p>
          <a:p>
            <a:pPr lvl="1"/>
            <a:r>
              <a:rPr lang="en-US" sz="1700" b="1" dirty="0" smtClean="0"/>
              <a:t>Indian School Equalization Program (ISEP) § 39.1 </a:t>
            </a:r>
            <a:r>
              <a:rPr lang="en-US" sz="1700" dirty="0" smtClean="0"/>
              <a:t>This part provides for the uniform direct funding of Bureau-operated and tribally operated day schools, boarding schools, and dormitories. This part applies to all schools, dormitories, and administrative units that are funded through the Indian School Equalization Program of the Bureau of Indian Affairs.</a:t>
            </a:r>
          </a:p>
          <a:p>
            <a:pPr lvl="2"/>
            <a:r>
              <a:rPr lang="en-US" sz="1700" dirty="0" smtClean="0"/>
              <a:t>3 year Average Daily Membership (ADM) calculated from NASIS database.</a:t>
            </a:r>
          </a:p>
          <a:p>
            <a:pPr lvl="2"/>
            <a:r>
              <a:rPr lang="en-US" sz="1700" dirty="0" smtClean="0"/>
              <a:t>Allotment Report formula calculated from NASIS database.</a:t>
            </a:r>
          </a:p>
          <a:p>
            <a:pPr lvl="1"/>
            <a:r>
              <a:rPr lang="en-US" sz="1700" b="1" dirty="0" smtClean="0"/>
              <a:t>Office of Special Education Programs (OSEP) </a:t>
            </a:r>
            <a:r>
              <a:rPr lang="en-US" sz="1700" dirty="0" smtClean="0"/>
              <a:t>is dedicated to improving results for infants, toddlers, children and youth with disabilities ages birth through 21 by providing leadership and financial support to assist states and local districts. </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30000"/>
            <a:lum/>
          </a:blip>
          <a:srcRect/>
          <a:stretch>
            <a:fillRect r="-100000"/>
          </a:stretch>
        </a:blip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xfrm>
            <a:off x="457200" y="76200"/>
            <a:ext cx="8229600" cy="1143000"/>
          </a:xfrm>
        </p:spPr>
        <p:txBody>
          <a:bodyPr/>
          <a:lstStyle/>
          <a:p>
            <a:r>
              <a:rPr lang="en-US" b="1" dirty="0" smtClean="0"/>
              <a:t>Partnerships</a:t>
            </a:r>
            <a:endParaRPr lang="en-US" b="1" dirty="0"/>
          </a:p>
        </p:txBody>
      </p:sp>
      <p:sp>
        <p:nvSpPr>
          <p:cNvPr id="4" name="Content Placeholder 3"/>
          <p:cNvSpPr>
            <a:spLocks noGrp="1"/>
          </p:cNvSpPr>
          <p:nvPr>
            <p:ph idx="1"/>
          </p:nvPr>
        </p:nvSpPr>
        <p:spPr>
          <a:xfrm>
            <a:off x="609600" y="1295400"/>
            <a:ext cx="8305800" cy="4830763"/>
          </a:xfrm>
        </p:spPr>
        <p:txBody>
          <a:bodyPr>
            <a:normAutofit fontScale="92500" lnSpcReduction="10000"/>
          </a:bodyPr>
          <a:lstStyle/>
          <a:p>
            <a:pPr marL="0" lvl="0" indent="0" fontAlgn="base">
              <a:spcBef>
                <a:spcPct val="0"/>
              </a:spcBef>
              <a:spcAft>
                <a:spcPct val="0"/>
              </a:spcAft>
              <a:buNone/>
            </a:pPr>
            <a:endParaRPr lang="en-US" sz="1800" dirty="0" smtClean="0">
              <a:latin typeface="Arial" pitchFamily="34" charset="0"/>
            </a:endParaRPr>
          </a:p>
          <a:p>
            <a:pPr marL="0" lvl="0" indent="0" eaLnBrk="0" fontAlgn="base" hangingPunct="0">
              <a:spcBef>
                <a:spcPct val="0"/>
              </a:spcBef>
              <a:spcAft>
                <a:spcPct val="0"/>
              </a:spcAft>
              <a:buNone/>
            </a:pPr>
            <a:r>
              <a:rPr lang="en-US" dirty="0" smtClean="0">
                <a:ea typeface="Calibri" pitchFamily="34" charset="0"/>
                <a:cs typeface="Times New Roman" pitchFamily="18" charset="0"/>
              </a:rPr>
              <a:t>Recognizing that BIE has worked in isolation for a significant number of years, it is critically important to establish beneficial partnerships to create quality sustainable educational opportunities for our youth. By utilizing existing partnership venues it has become apparent that the educational benefits for our native students have become invaluable and the emphasis on establishing future Partnerships that will best benefit our Native students, teachers and administrators is encouraged as well as necessary. </a:t>
            </a:r>
            <a:endParaRPr lang="en-US" sz="1800" dirty="0" smtClean="0"/>
          </a:p>
          <a:p>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81000" y="609600"/>
            <a:ext cx="4040188" cy="639762"/>
          </a:xfrm>
        </p:spPr>
        <p:txBody>
          <a:bodyPr/>
          <a:lstStyle/>
          <a:p>
            <a:pPr algn="ctr"/>
            <a:r>
              <a:rPr lang="en-US" u="sng" dirty="0" smtClean="0"/>
              <a:t>C.I.I</a:t>
            </a:r>
            <a:endParaRPr lang="en-US" u="sng" dirty="0"/>
          </a:p>
        </p:txBody>
      </p:sp>
      <p:sp>
        <p:nvSpPr>
          <p:cNvPr id="4" name="Content Placeholder 3"/>
          <p:cNvSpPr>
            <a:spLocks noGrp="1"/>
          </p:cNvSpPr>
          <p:nvPr>
            <p:ph sz="half" idx="2"/>
          </p:nvPr>
        </p:nvSpPr>
        <p:spPr>
          <a:xfrm>
            <a:off x="457200" y="1600200"/>
            <a:ext cx="4267200" cy="3951288"/>
          </a:xfrm>
        </p:spPr>
        <p:txBody>
          <a:bodyPr>
            <a:normAutofit/>
          </a:bodyPr>
          <a:lstStyle/>
          <a:p>
            <a:pPr>
              <a:buNone/>
            </a:pPr>
            <a:r>
              <a:rPr lang="en-US" sz="2000" b="1" i="1" dirty="0" smtClean="0"/>
              <a:t>Center on Improvement and Innovation</a:t>
            </a:r>
          </a:p>
          <a:p>
            <a:r>
              <a:rPr lang="en-US" sz="2000" b="1" dirty="0" smtClean="0"/>
              <a:t>Research, Design and Evaluation of Statewide Systems Of Support</a:t>
            </a:r>
          </a:p>
          <a:p>
            <a:r>
              <a:rPr lang="en-US" sz="2000" b="1" dirty="0" smtClean="0"/>
              <a:t>Partnership with DOE and Comprehensive Centers</a:t>
            </a:r>
          </a:p>
          <a:p>
            <a:r>
              <a:rPr lang="en-US" sz="2000" b="1" dirty="0" smtClean="0"/>
              <a:t>Project Management and Planning:</a:t>
            </a:r>
          </a:p>
          <a:p>
            <a:pPr lvl="1"/>
            <a:r>
              <a:rPr lang="en-US" sz="1600" dirty="0" smtClean="0"/>
              <a:t>PPS (Performance Positioning System)</a:t>
            </a:r>
          </a:p>
          <a:p>
            <a:pPr lvl="1"/>
            <a:r>
              <a:rPr lang="en-US" sz="1600" dirty="0" smtClean="0"/>
              <a:t>Web-based tool</a:t>
            </a:r>
            <a:endParaRPr lang="en-US" sz="1600" dirty="0"/>
          </a:p>
        </p:txBody>
      </p:sp>
      <p:sp>
        <p:nvSpPr>
          <p:cNvPr id="5" name="Text Placeholder 4"/>
          <p:cNvSpPr>
            <a:spLocks noGrp="1"/>
          </p:cNvSpPr>
          <p:nvPr>
            <p:ph type="body" sz="quarter" idx="3"/>
          </p:nvPr>
        </p:nvSpPr>
        <p:spPr>
          <a:xfrm>
            <a:off x="4648200" y="609600"/>
            <a:ext cx="4041775" cy="639762"/>
          </a:xfrm>
        </p:spPr>
        <p:txBody>
          <a:bodyPr/>
          <a:lstStyle/>
          <a:p>
            <a:pPr algn="ctr"/>
            <a:r>
              <a:rPr lang="en-US" u="sng" dirty="0" smtClean="0"/>
              <a:t>N.W.E.A.</a:t>
            </a:r>
            <a:endParaRPr lang="en-US" u="sng" dirty="0"/>
          </a:p>
        </p:txBody>
      </p:sp>
      <p:sp>
        <p:nvSpPr>
          <p:cNvPr id="6" name="Content Placeholder 5"/>
          <p:cNvSpPr>
            <a:spLocks noGrp="1"/>
          </p:cNvSpPr>
          <p:nvPr>
            <p:ph sz="quarter" idx="4"/>
          </p:nvPr>
        </p:nvSpPr>
        <p:spPr>
          <a:xfrm>
            <a:off x="4797425" y="1600200"/>
            <a:ext cx="4346575" cy="4225925"/>
          </a:xfrm>
        </p:spPr>
        <p:txBody>
          <a:bodyPr>
            <a:normAutofit fontScale="92500" lnSpcReduction="10000"/>
          </a:bodyPr>
          <a:lstStyle/>
          <a:p>
            <a:pPr>
              <a:buNone/>
            </a:pPr>
            <a:r>
              <a:rPr lang="en-US" sz="2200" b="1" i="1" dirty="0" smtClean="0"/>
              <a:t>Northwest Evaluation and Assessment</a:t>
            </a:r>
          </a:p>
          <a:p>
            <a:r>
              <a:rPr lang="en-US" sz="2200" b="1" dirty="0" smtClean="0"/>
              <a:t>Emphasis on individual student growth</a:t>
            </a:r>
          </a:p>
          <a:p>
            <a:r>
              <a:rPr lang="en-US" sz="2200" b="1" dirty="0" smtClean="0"/>
              <a:t>Short-cycle assessments</a:t>
            </a:r>
          </a:p>
          <a:p>
            <a:r>
              <a:rPr lang="en-US" sz="2200" b="1" dirty="0" smtClean="0"/>
              <a:t>Measures strengths and weaknesses</a:t>
            </a:r>
          </a:p>
          <a:p>
            <a:r>
              <a:rPr lang="en-US" sz="2200" b="1" dirty="0" smtClean="0"/>
              <a:t>Helps predict State Assessment proficiency with triangulation of data</a:t>
            </a:r>
          </a:p>
          <a:p>
            <a:r>
              <a:rPr lang="en-US" sz="2200" b="1" dirty="0" smtClean="0"/>
              <a:t>Informs decisions about instruction</a:t>
            </a:r>
          </a:p>
          <a:p>
            <a:r>
              <a:rPr lang="en-US" sz="2200" b="1" dirty="0" smtClean="0"/>
              <a:t>ELO Training Session 12/3/09- Dialogue about impacting quality of instruction</a:t>
            </a:r>
            <a:endParaRPr lang="en-US" sz="2200" b="1"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40000"/>
            <a:lum/>
          </a:blip>
          <a:srcRect/>
          <a:stretch>
            <a:fillRect l="-23000" r="-100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lstStyle/>
          <a:p>
            <a:r>
              <a:rPr lang="en-US" dirty="0" smtClean="0"/>
              <a:t>US Census 2010</a:t>
            </a:r>
            <a:endParaRPr lang="en-US" dirty="0"/>
          </a:p>
        </p:txBody>
      </p:sp>
      <p:pic>
        <p:nvPicPr>
          <p:cNvPr id="4" name="Content Placeholder 3" descr="an_awareness_poster.jpg"/>
          <p:cNvPicPr>
            <a:picLocks noGrp="1" noChangeAspect="1"/>
          </p:cNvPicPr>
          <p:nvPr>
            <p:ph idx="1"/>
          </p:nvPr>
        </p:nvPicPr>
        <p:blipFill>
          <a:blip r:embed="rId3" cstate="print"/>
          <a:stretch>
            <a:fillRect/>
          </a:stretch>
        </p:blipFill>
        <p:spPr>
          <a:xfrm>
            <a:off x="247650" y="1676400"/>
            <a:ext cx="5238750" cy="4191000"/>
          </a:xfrm>
          <a:ln>
            <a:solidFill>
              <a:prstClr val="black"/>
            </a:solidFill>
          </a:ln>
        </p:spPr>
      </p:pic>
      <p:sp>
        <p:nvSpPr>
          <p:cNvPr id="5" name="TextBox 4"/>
          <p:cNvSpPr txBox="1"/>
          <p:nvPr/>
        </p:nvSpPr>
        <p:spPr>
          <a:xfrm>
            <a:off x="5562600" y="1647885"/>
            <a:ext cx="3352800" cy="4524315"/>
          </a:xfrm>
          <a:prstGeom prst="rect">
            <a:avLst/>
          </a:prstGeom>
          <a:noFill/>
        </p:spPr>
        <p:txBody>
          <a:bodyPr wrap="square" rtlCol="0">
            <a:spAutoFit/>
          </a:bodyPr>
          <a:lstStyle/>
          <a:p>
            <a:pPr>
              <a:buFont typeface="Arial" pitchFamily="34" charset="0"/>
              <a:buChar char="•"/>
            </a:pPr>
            <a:r>
              <a:rPr lang="en-US" dirty="0" smtClean="0"/>
              <a:t>Recruitment and Employment in Native American Communities</a:t>
            </a:r>
          </a:p>
          <a:p>
            <a:pPr>
              <a:buFont typeface="Arial" pitchFamily="34" charset="0"/>
              <a:buChar char="•"/>
            </a:pPr>
            <a:r>
              <a:rPr lang="en-US" dirty="0" smtClean="0"/>
              <a:t>Count populations that are challenging to count- language, geographic location</a:t>
            </a:r>
          </a:p>
          <a:p>
            <a:pPr>
              <a:buFont typeface="Arial" pitchFamily="34" charset="0"/>
              <a:buChar char="•"/>
            </a:pPr>
            <a:r>
              <a:rPr lang="en-US" dirty="0" smtClean="0"/>
              <a:t>Build awareness of Census in Schools program- teaches students about demography, civics and the value of being counted</a:t>
            </a:r>
          </a:p>
          <a:p>
            <a:pPr>
              <a:buFont typeface="Arial" pitchFamily="34" charset="0"/>
              <a:buChar char="•"/>
            </a:pPr>
            <a:r>
              <a:rPr lang="en-US" dirty="0" smtClean="0"/>
              <a:t>Inform public about the importance of Census data for school budgets, Title I funding and college tuition grant and loan programs</a:t>
            </a:r>
          </a:p>
          <a:p>
            <a:pPr>
              <a:buFont typeface="Arial" pitchFamily="34" charset="0"/>
              <a:buChar char="•"/>
            </a:pPr>
            <a:endParaRPr lang="en-US" dirty="0" smtClean="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alphaModFix amt="30000"/>
            <a:lum/>
          </a:blip>
          <a:srcRect/>
          <a:stretch>
            <a:fillRect r="-100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020762"/>
          </a:xfrm>
        </p:spPr>
        <p:txBody>
          <a:bodyPr>
            <a:normAutofit/>
          </a:bodyPr>
          <a:lstStyle/>
          <a:p>
            <a:r>
              <a:rPr lang="en-US" sz="4000" b="1" dirty="0" smtClean="0"/>
              <a:t>PARTNERS FOR SAFE SCHOOLS</a:t>
            </a:r>
            <a:r>
              <a:rPr lang="en-US" b="1" dirty="0" smtClean="0"/>
              <a:t> </a:t>
            </a:r>
            <a:endParaRPr lang="en-US" dirty="0"/>
          </a:p>
        </p:txBody>
      </p:sp>
      <p:sp>
        <p:nvSpPr>
          <p:cNvPr id="3" name="Content Placeholder 2"/>
          <p:cNvSpPr>
            <a:spLocks noGrp="1"/>
          </p:cNvSpPr>
          <p:nvPr>
            <p:ph sz="half" idx="1"/>
          </p:nvPr>
        </p:nvSpPr>
        <p:spPr>
          <a:xfrm>
            <a:off x="457200" y="1219200"/>
            <a:ext cx="4267200" cy="5181600"/>
          </a:xfrm>
        </p:spPr>
        <p:txBody>
          <a:bodyPr>
            <a:noAutofit/>
          </a:bodyPr>
          <a:lstStyle/>
          <a:p>
            <a:pPr marL="0" indent="0"/>
            <a:r>
              <a:rPr lang="en-US" sz="1800" b="1" dirty="0" smtClean="0"/>
              <a:t> US Department of Justice</a:t>
            </a:r>
            <a:endParaRPr lang="en-US" sz="1800" dirty="0" smtClean="0"/>
          </a:p>
          <a:p>
            <a:pPr>
              <a:buNone/>
            </a:pPr>
            <a:r>
              <a:rPr lang="en-US" sz="1000" dirty="0" smtClean="0"/>
              <a:t>	- Executive Office for United States Attorneys</a:t>
            </a:r>
          </a:p>
          <a:p>
            <a:pPr>
              <a:buNone/>
            </a:pPr>
            <a:r>
              <a:rPr lang="en-US" sz="1000" dirty="0" smtClean="0"/>
              <a:t>	- Office of Community Oriented Policing Services (COPS)</a:t>
            </a:r>
          </a:p>
          <a:p>
            <a:pPr>
              <a:buNone/>
            </a:pPr>
            <a:r>
              <a:rPr lang="en-US" sz="1000" dirty="0" smtClean="0"/>
              <a:t>	- Office of Tribal Justice</a:t>
            </a:r>
          </a:p>
          <a:p>
            <a:pPr>
              <a:buNone/>
            </a:pPr>
            <a:r>
              <a:rPr lang="en-US" sz="1000" dirty="0" smtClean="0"/>
              <a:t>	- Federal Bureau of Investigation, FBI Indian Country Unit</a:t>
            </a:r>
          </a:p>
          <a:p>
            <a:pPr>
              <a:buNone/>
            </a:pPr>
            <a:r>
              <a:rPr lang="en-US" sz="1000" dirty="0" smtClean="0"/>
              <a:t>	- Gang Resistance Unit, U.S. Marshal’s Service </a:t>
            </a:r>
          </a:p>
          <a:p>
            <a:pPr>
              <a:buNone/>
            </a:pPr>
            <a:r>
              <a:rPr lang="en-US" sz="1000" dirty="0" smtClean="0"/>
              <a:t>	- Drug Enforcement Administration</a:t>
            </a:r>
          </a:p>
          <a:p>
            <a:pPr marL="0" indent="0"/>
            <a:r>
              <a:rPr lang="en-US" sz="1800" b="1" dirty="0" smtClean="0"/>
              <a:t> US Department of Health and Human Services</a:t>
            </a:r>
            <a:endParaRPr lang="en-US" sz="1800" dirty="0" smtClean="0"/>
          </a:p>
          <a:p>
            <a:pPr>
              <a:buNone/>
            </a:pPr>
            <a:r>
              <a:rPr lang="en-US" sz="1000" dirty="0" smtClean="0"/>
              <a:t>	- Office of the Administrator</a:t>
            </a:r>
          </a:p>
          <a:p>
            <a:pPr>
              <a:buNone/>
            </a:pPr>
            <a:r>
              <a:rPr lang="en-US" sz="1000" dirty="0" smtClean="0"/>
              <a:t>	- Office of HIV/AIDS Policy (OHAP)</a:t>
            </a:r>
          </a:p>
          <a:p>
            <a:pPr>
              <a:buNone/>
            </a:pPr>
            <a:r>
              <a:rPr lang="en-US" sz="1000" dirty="0" smtClean="0"/>
              <a:t>	- Emergency Services Indian Health Service</a:t>
            </a:r>
          </a:p>
          <a:p>
            <a:pPr marL="0" indent="0"/>
            <a:r>
              <a:rPr lang="en-US" sz="1800" b="1" dirty="0" smtClean="0"/>
              <a:t> Federal Communications Commission</a:t>
            </a:r>
            <a:endParaRPr lang="en-US" sz="1800" dirty="0" smtClean="0"/>
          </a:p>
          <a:p>
            <a:pPr>
              <a:buNone/>
            </a:pPr>
            <a:r>
              <a:rPr lang="en-US" sz="1000" dirty="0" smtClean="0"/>
              <a:t>	- Office of Intergovernmental Affairs Consumer &amp; Governmental Affairs Bureau Federal Communications Commission</a:t>
            </a:r>
            <a:endParaRPr lang="en-US" sz="900" dirty="0" smtClean="0"/>
          </a:p>
          <a:p>
            <a:pPr marL="0" indent="0"/>
            <a:r>
              <a:rPr lang="en-US" sz="1800" b="1" dirty="0" smtClean="0"/>
              <a:t> US Department of Homeland Security</a:t>
            </a:r>
            <a:endParaRPr lang="en-US" sz="1800" dirty="0" smtClean="0"/>
          </a:p>
          <a:p>
            <a:pPr>
              <a:buNone/>
            </a:pPr>
            <a:r>
              <a:rPr lang="en-US" sz="1000" dirty="0" smtClean="0"/>
              <a:t>	- National Center for Missing &amp; Exploited Children</a:t>
            </a:r>
          </a:p>
          <a:p>
            <a:pPr>
              <a:buNone/>
            </a:pPr>
            <a:r>
              <a:rPr lang="en-US" sz="1000" dirty="0" smtClean="0"/>
              <a:t>	- Office of Intelligence and Analysis Liaison to State, Local and Tribal Law Enforcement</a:t>
            </a:r>
          </a:p>
          <a:p>
            <a:pPr>
              <a:buNone/>
            </a:pPr>
            <a:r>
              <a:rPr lang="en-US" sz="1000" dirty="0" smtClean="0"/>
              <a:t>	- U.S. Secret Service</a:t>
            </a:r>
          </a:p>
          <a:p>
            <a:pPr>
              <a:buNone/>
            </a:pPr>
            <a:r>
              <a:rPr lang="en-US" sz="1000" dirty="0" smtClean="0"/>
              <a:t>	- Federal Air Marshal Service</a:t>
            </a:r>
          </a:p>
        </p:txBody>
      </p:sp>
      <p:sp>
        <p:nvSpPr>
          <p:cNvPr id="4" name="Content Placeholder 3"/>
          <p:cNvSpPr>
            <a:spLocks noGrp="1"/>
          </p:cNvSpPr>
          <p:nvPr>
            <p:ph sz="half" idx="2"/>
          </p:nvPr>
        </p:nvSpPr>
        <p:spPr>
          <a:xfrm>
            <a:off x="4800600" y="1219200"/>
            <a:ext cx="4419600" cy="4602163"/>
          </a:xfrm>
        </p:spPr>
        <p:txBody>
          <a:bodyPr>
            <a:normAutofit/>
          </a:bodyPr>
          <a:lstStyle/>
          <a:p>
            <a:pPr marL="0" indent="0"/>
            <a:r>
              <a:rPr lang="en-US" sz="1800" b="1" dirty="0" smtClean="0"/>
              <a:t>US Department of the Interior</a:t>
            </a:r>
            <a:endParaRPr lang="en-US" sz="1800" dirty="0" smtClean="0"/>
          </a:p>
          <a:p>
            <a:pPr>
              <a:buNone/>
            </a:pPr>
            <a:r>
              <a:rPr lang="en-US" sz="1000" dirty="0" smtClean="0"/>
              <a:t>	- Office of Justice Services</a:t>
            </a:r>
          </a:p>
          <a:p>
            <a:pPr>
              <a:buNone/>
            </a:pPr>
            <a:r>
              <a:rPr lang="en-US" sz="1000" dirty="0" smtClean="0"/>
              <a:t>	- Division of Safety and Risk Management</a:t>
            </a:r>
          </a:p>
          <a:p>
            <a:pPr>
              <a:buNone/>
            </a:pPr>
            <a:r>
              <a:rPr lang="en-US" sz="1000" dirty="0" smtClean="0"/>
              <a:t>	- Office of Facilities Environmental and Cultural Resources</a:t>
            </a:r>
          </a:p>
          <a:p>
            <a:pPr>
              <a:buNone/>
            </a:pPr>
            <a:r>
              <a:rPr lang="en-US" sz="1000" dirty="0" smtClean="0"/>
              <a:t>	- Homeland Security - Indian Affairs</a:t>
            </a:r>
          </a:p>
          <a:p>
            <a:pPr>
              <a:buNone/>
            </a:pPr>
            <a:r>
              <a:rPr lang="en-US" sz="1000" dirty="0" smtClean="0"/>
              <a:t>	- Law Enforcement, Security and Emergency Management</a:t>
            </a:r>
          </a:p>
          <a:p>
            <a:pPr>
              <a:buNone/>
            </a:pPr>
            <a:r>
              <a:rPr lang="en-US" sz="1000" dirty="0" smtClean="0"/>
              <a:t>	- Office of Law Enforcement and Security</a:t>
            </a:r>
          </a:p>
          <a:p>
            <a:pPr>
              <a:buNone/>
            </a:pPr>
            <a:r>
              <a:rPr lang="en-US" sz="1000" dirty="0" smtClean="0"/>
              <a:t>	- Office of Facilities Environmental and Cultural Resources</a:t>
            </a:r>
          </a:p>
          <a:p>
            <a:pPr marL="0" indent="0"/>
            <a:r>
              <a:rPr lang="en-US" sz="1800" b="1" dirty="0" smtClean="0"/>
              <a:t>Tribal Representatives</a:t>
            </a:r>
            <a:endParaRPr lang="en-US" sz="1800" dirty="0" smtClean="0"/>
          </a:p>
          <a:p>
            <a:pPr>
              <a:buNone/>
            </a:pPr>
            <a:r>
              <a:rPr lang="en-US" sz="1000" dirty="0" smtClean="0"/>
              <a:t>	- Oglala Sioux Tribe</a:t>
            </a:r>
          </a:p>
          <a:p>
            <a:pPr>
              <a:buNone/>
            </a:pPr>
            <a:r>
              <a:rPr lang="en-US" sz="1000" dirty="0" smtClean="0"/>
              <a:t>	- Pueblo of Jemez</a:t>
            </a:r>
          </a:p>
          <a:p>
            <a:pPr>
              <a:buNone/>
            </a:pPr>
            <a:r>
              <a:rPr lang="en-US" sz="1000" dirty="0" smtClean="0"/>
              <a:t>	- Department of the Dine’ Education</a:t>
            </a:r>
          </a:p>
          <a:p>
            <a:pPr marL="0" indent="0"/>
            <a:r>
              <a:rPr lang="en-US" sz="1800" b="1" dirty="0" smtClean="0"/>
              <a:t>Office of the Assistant Secretary- Indian Affairs</a:t>
            </a:r>
          </a:p>
          <a:p>
            <a:pPr marL="0" indent="0"/>
            <a:r>
              <a:rPr lang="en-US" sz="1800" b="1" dirty="0" smtClean="0"/>
              <a:t> Environmental Protection Agency</a:t>
            </a:r>
          </a:p>
          <a:p>
            <a:pPr marL="0" indent="0"/>
            <a:r>
              <a:rPr lang="en-US" sz="1800" b="1" dirty="0" smtClean="0"/>
              <a:t> National Parks Service</a:t>
            </a:r>
          </a:p>
          <a:p>
            <a:pPr marL="0" indent="0"/>
            <a:r>
              <a:rPr lang="en-US" sz="1800" b="1" dirty="0" smtClean="0"/>
              <a:t>US Department of Education</a:t>
            </a:r>
            <a:endParaRPr lang="en-US" sz="1800" dirty="0" smtClean="0"/>
          </a:p>
          <a:p>
            <a:pPr marL="0" indent="0">
              <a:buNone/>
            </a:pPr>
            <a:r>
              <a:rPr lang="en-US" sz="1000" dirty="0" smtClean="0"/>
              <a:t>             -Office of Safe and Drug Free Schools</a:t>
            </a:r>
          </a:p>
          <a:p>
            <a:pPr marL="0" indent="0"/>
            <a:endParaRPr lang="en-US" sz="1800" dirty="0" smtClean="0"/>
          </a:p>
          <a:p>
            <a:pPr>
              <a:buNone/>
            </a:pPr>
            <a:endParaRPr lang="en-US" sz="1200"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152400"/>
            <a:ext cx="8229600" cy="1143000"/>
          </a:xfrm>
        </p:spPr>
        <p:txBody>
          <a:bodyPr>
            <a:normAutofit fontScale="90000"/>
          </a:bodyPr>
          <a:lstStyle/>
          <a:p>
            <a:r>
              <a:rPr lang="en-US" b="1" dirty="0" smtClean="0"/>
              <a:t>Enhanced Learning and Knowledge Network (</a:t>
            </a:r>
            <a:r>
              <a:rPr lang="en-US" b="1" dirty="0" err="1" smtClean="0"/>
              <a:t>ELKNet</a:t>
            </a:r>
            <a:r>
              <a:rPr lang="en-US" b="1" dirty="0" smtClean="0"/>
              <a:t>)</a:t>
            </a:r>
            <a:endParaRPr lang="en-US" b="1" dirty="0"/>
          </a:p>
        </p:txBody>
      </p:sp>
      <p:sp>
        <p:nvSpPr>
          <p:cNvPr id="3" name="Content Placeholder 2"/>
          <p:cNvSpPr>
            <a:spLocks noGrp="1"/>
          </p:cNvSpPr>
          <p:nvPr>
            <p:ph idx="1"/>
          </p:nvPr>
        </p:nvSpPr>
        <p:spPr>
          <a:xfrm>
            <a:off x="1752600" y="1722437"/>
            <a:ext cx="7162800" cy="4525963"/>
          </a:xfrm>
        </p:spPr>
        <p:txBody>
          <a:bodyPr/>
          <a:lstStyle/>
          <a:p>
            <a:r>
              <a:rPr lang="en-US" sz="2800" dirty="0" smtClean="0"/>
              <a:t>Significantly increase technical assistance/professional development opportunities for staff at BIE funded schools</a:t>
            </a:r>
          </a:p>
          <a:p>
            <a:r>
              <a:rPr lang="en-US" sz="2800" dirty="0" smtClean="0"/>
              <a:t> Leadership emphasis</a:t>
            </a:r>
          </a:p>
          <a:p>
            <a:pPr lvl="1"/>
            <a:r>
              <a:rPr lang="en-US" dirty="0" smtClean="0"/>
              <a:t>ADD to ELOs</a:t>
            </a:r>
          </a:p>
          <a:p>
            <a:r>
              <a:rPr lang="en-US" sz="2800" dirty="0" smtClean="0"/>
              <a:t>“I Care If You Graduate!” speakers</a:t>
            </a:r>
          </a:p>
          <a:p>
            <a:r>
              <a:rPr lang="en-US" sz="2800" dirty="0" smtClean="0"/>
              <a:t>Today   –   150 sites installed</a:t>
            </a:r>
            <a:endParaRPr lang="en-US" sz="2800" dirty="0"/>
          </a:p>
        </p:txBody>
      </p:sp>
      <p:pic>
        <p:nvPicPr>
          <p:cNvPr id="4" name="Picture 3" descr="Chad_logo_med3">
            <a:hlinkClick r:id="" action="ppaction://hlinkshowjump?jump=nextslide"/>
          </p:cNvPr>
          <p:cNvPicPr>
            <a:picLocks noChangeAspect="1" noChangeArrowheads="1"/>
          </p:cNvPicPr>
          <p:nvPr/>
        </p:nvPicPr>
        <p:blipFill>
          <a:blip r:embed="rId2" cstate="print"/>
          <a:srcRect/>
          <a:stretch>
            <a:fillRect/>
          </a:stretch>
        </p:blipFill>
        <p:spPr bwMode="auto">
          <a:xfrm>
            <a:off x="7924800" y="76200"/>
            <a:ext cx="1143000" cy="1143000"/>
          </a:xfrm>
          <a:prstGeom prst="rect">
            <a:avLst/>
          </a:prstGeom>
          <a:noFill/>
          <a:ln>
            <a:solidFill>
              <a:schemeClr val="tx1"/>
            </a:solidFill>
          </a:ln>
        </p:spPr>
      </p:pic>
      <p:pic>
        <p:nvPicPr>
          <p:cNvPr id="6" name="Picture 3" descr="front_view_600pxH"/>
          <p:cNvPicPr>
            <a:picLocks noChangeAspect="1" noChangeArrowheads="1"/>
          </p:cNvPicPr>
          <p:nvPr/>
        </p:nvPicPr>
        <p:blipFill>
          <a:blip r:embed="rId3" cstate="print"/>
          <a:srcRect/>
          <a:stretch>
            <a:fillRect/>
          </a:stretch>
        </p:blipFill>
        <p:spPr bwMode="auto">
          <a:xfrm>
            <a:off x="228600" y="4953000"/>
            <a:ext cx="1168400" cy="1752600"/>
          </a:xfrm>
          <a:prstGeom prst="rect">
            <a:avLst/>
          </a:prstGeom>
          <a:noFill/>
          <a:ln>
            <a:solidFill>
              <a:schemeClr val="tx1"/>
            </a:solidFill>
          </a:ln>
        </p:spPr>
      </p:pic>
      <p:pic>
        <p:nvPicPr>
          <p:cNvPr id="7" name="Picture 9" descr="sat_dish"/>
          <p:cNvPicPr>
            <a:picLocks noChangeAspect="1" noChangeArrowheads="1"/>
          </p:cNvPicPr>
          <p:nvPr/>
        </p:nvPicPr>
        <p:blipFill>
          <a:blip r:embed="rId4" cstate="print"/>
          <a:srcRect/>
          <a:stretch>
            <a:fillRect/>
          </a:stretch>
        </p:blipFill>
        <p:spPr bwMode="auto">
          <a:xfrm>
            <a:off x="7391400" y="5177447"/>
            <a:ext cx="1524000" cy="1528153"/>
          </a:xfrm>
          <a:prstGeom prst="rect">
            <a:avLst/>
          </a:prstGeom>
          <a:noFill/>
          <a:ln>
            <a:solidFill>
              <a:schemeClr val="tx1"/>
            </a:solidFill>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514600"/>
            <a:ext cx="8229600" cy="990600"/>
          </a:xfrm>
        </p:spPr>
        <p:txBody>
          <a:bodyPr>
            <a:noAutofit/>
          </a:bodyPr>
          <a:lstStyle/>
          <a:p>
            <a:pPr algn="ctr">
              <a:buNone/>
            </a:pPr>
            <a:r>
              <a:rPr lang="en-US" sz="6000" b="1" dirty="0" smtClean="0"/>
              <a:t>Video Clip</a:t>
            </a:r>
            <a:endParaRPr lang="en-US" sz="6000" b="1"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0"/>
            <a:ext cx="8229600" cy="1143000"/>
          </a:xfrm>
        </p:spPr>
        <p:txBody>
          <a:bodyPr/>
          <a:lstStyle/>
          <a:p>
            <a:r>
              <a:rPr lang="en-US" b="1" dirty="0" smtClean="0"/>
              <a:t>System of Support</a:t>
            </a:r>
            <a:endParaRPr lang="en-US" b="1" dirty="0"/>
          </a:p>
        </p:txBody>
      </p:sp>
      <p:sp>
        <p:nvSpPr>
          <p:cNvPr id="59393" name="Rectangle 1"/>
          <p:cNvSpPr>
            <a:spLocks noChangeArrowheads="1"/>
          </p:cNvSpPr>
          <p:nvPr/>
        </p:nvSpPr>
        <p:spPr bwMode="auto">
          <a:xfrm>
            <a:off x="1676400" y="4036368"/>
            <a:ext cx="6934200" cy="212365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600" b="0" i="0" u="none" strike="noStrike" cap="none" normalizeH="0" baseline="0" dirty="0" smtClean="0">
                <a:ln>
                  <a:noFill/>
                </a:ln>
                <a:solidFill>
                  <a:schemeClr val="tx1"/>
                </a:solidFill>
                <a:effectLst/>
                <a:ea typeface="Times New Roman" pitchFamily="18" charset="0"/>
                <a:cs typeface="Times New Roman" pitchFamily="18" charset="0"/>
              </a:rPr>
              <a:t>“Improving our strategic capacity to deliver quality instruction in order to improve student learning”</a:t>
            </a:r>
            <a:endParaRPr kumimoji="0" lang="en-US" sz="105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endParaRPr>
          </a:p>
        </p:txBody>
      </p:sp>
      <p:pic>
        <p:nvPicPr>
          <p:cNvPr id="5" name="Picture 4" descr="catcher.gif"/>
          <p:cNvPicPr/>
          <p:nvPr/>
        </p:nvPicPr>
        <p:blipFill>
          <a:blip r:embed="rId2" cstate="print"/>
          <a:stretch>
            <a:fillRect/>
          </a:stretch>
        </p:blipFill>
        <p:spPr>
          <a:xfrm>
            <a:off x="4133850" y="1304925"/>
            <a:ext cx="1733550" cy="2200275"/>
          </a:xfrm>
          <a:prstGeom prst="rect">
            <a:avLst/>
          </a:prstGeom>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Briefing Document Teachers_edited.tif"/>
          <p:cNvPicPr/>
          <p:nvPr/>
        </p:nvPicPr>
        <p:blipFill>
          <a:blip r:embed="rId2" cstate="print"/>
          <a:stretch>
            <a:fillRect/>
          </a:stretch>
        </p:blipFill>
        <p:spPr>
          <a:xfrm>
            <a:off x="2667000" y="246888"/>
            <a:ext cx="5486400" cy="6248400"/>
          </a:xfrm>
          <a:prstGeom prst="rect">
            <a:avLst/>
          </a:prstGeom>
          <a:ln>
            <a:solidFill>
              <a:prstClr val="black"/>
            </a:solidFill>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Youth Leadership Conference</a:t>
            </a:r>
            <a:endParaRPr lang="en-US" b="1" dirty="0"/>
          </a:p>
        </p:txBody>
      </p:sp>
      <p:sp>
        <p:nvSpPr>
          <p:cNvPr id="3" name="Content Placeholder 2"/>
          <p:cNvSpPr>
            <a:spLocks noGrp="1"/>
          </p:cNvSpPr>
          <p:nvPr>
            <p:ph idx="1"/>
          </p:nvPr>
        </p:nvSpPr>
        <p:spPr>
          <a:xfrm>
            <a:off x="1676400" y="1600200"/>
            <a:ext cx="7010400" cy="4525963"/>
          </a:xfrm>
        </p:spPr>
        <p:txBody>
          <a:bodyPr/>
          <a:lstStyle/>
          <a:p>
            <a:r>
              <a:rPr lang="en-US" dirty="0" smtClean="0"/>
              <a:t>Enhancing Leadership Opportunities for today’s youths – tomorrow’s leaders.</a:t>
            </a:r>
          </a:p>
          <a:p>
            <a:r>
              <a:rPr lang="en-US" dirty="0" smtClean="0"/>
              <a:t>Develop capacity of youth to be strategic thinkers and solution-oriented specific to challenges facing Native </a:t>
            </a:r>
            <a:r>
              <a:rPr lang="en-US" dirty="0" smtClean="0"/>
              <a:t>communities.</a:t>
            </a:r>
            <a:endParaRPr lang="en-US" dirty="0" smtClean="0"/>
          </a:p>
          <a:p>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
            <a:ext cx="8229600" cy="1143000"/>
          </a:xfrm>
        </p:spPr>
        <p:txBody>
          <a:bodyPr>
            <a:noAutofit/>
          </a:bodyPr>
          <a:lstStyle/>
          <a:p>
            <a:r>
              <a:rPr lang="en-US" sz="4000" b="1" dirty="0" smtClean="0"/>
              <a:t>Existing Partnerships </a:t>
            </a:r>
            <a:br>
              <a:rPr lang="en-US" sz="4000" b="1" dirty="0" smtClean="0"/>
            </a:br>
            <a:r>
              <a:rPr lang="en-US" sz="4000" b="1" dirty="0" smtClean="0"/>
              <a:t>With The Bureau Of Indian Education</a:t>
            </a:r>
          </a:p>
        </p:txBody>
      </p:sp>
      <p:sp>
        <p:nvSpPr>
          <p:cNvPr id="3" name="Content Placeholder 2"/>
          <p:cNvSpPr>
            <a:spLocks noGrp="1"/>
          </p:cNvSpPr>
          <p:nvPr>
            <p:ph idx="1"/>
          </p:nvPr>
        </p:nvSpPr>
        <p:spPr>
          <a:xfrm>
            <a:off x="1752600" y="1371600"/>
            <a:ext cx="7010400" cy="4953000"/>
          </a:xfrm>
        </p:spPr>
        <p:txBody>
          <a:bodyPr>
            <a:normAutofit fontScale="85000" lnSpcReduction="20000"/>
          </a:bodyPr>
          <a:lstStyle/>
          <a:p>
            <a:pPr>
              <a:buNone/>
            </a:pPr>
            <a:endParaRPr lang="en-US" sz="2200" b="1" dirty="0" smtClean="0"/>
          </a:p>
          <a:p>
            <a:r>
              <a:rPr lang="en-US" sz="2400" b="1" dirty="0" smtClean="0"/>
              <a:t>NASA – Goddard Space Flight Center</a:t>
            </a:r>
          </a:p>
          <a:p>
            <a:r>
              <a:rPr lang="en-US" sz="2400" b="1" dirty="0" smtClean="0"/>
              <a:t>Indian Energy Economic Development Argonne National Laboratory</a:t>
            </a:r>
          </a:p>
          <a:p>
            <a:pPr lvl="1"/>
            <a:r>
              <a:rPr lang="en-US" sz="1600" b="1" dirty="0" smtClean="0"/>
              <a:t>High School $1300.00: </a:t>
            </a:r>
            <a:r>
              <a:rPr lang="en-US" sz="1600" b="1" dirty="0" err="1" smtClean="0"/>
              <a:t>Cibeque</a:t>
            </a:r>
            <a:r>
              <a:rPr lang="en-US" sz="1600" b="1" dirty="0" smtClean="0"/>
              <a:t>, Oneida,  Muckleshoot,  Turtle Mountain , Tohono O’odham</a:t>
            </a:r>
            <a:endParaRPr lang="en-US" sz="1200" b="1" dirty="0" smtClean="0"/>
          </a:p>
          <a:p>
            <a:pPr lvl="1"/>
            <a:r>
              <a:rPr lang="en-US" sz="1600" b="1" dirty="0" smtClean="0"/>
              <a:t>Tribal College Universities $1300: College of Menominee Nation (Keshena), College of Menominee Nation (Green Bay), SIPI, Bay Mills Community College</a:t>
            </a:r>
          </a:p>
          <a:p>
            <a:pPr lvl="1"/>
            <a:r>
              <a:rPr lang="en-US" sz="1600" b="1" dirty="0" smtClean="0"/>
              <a:t>Final Judging: End of February 2009</a:t>
            </a:r>
          </a:p>
          <a:p>
            <a:r>
              <a:rPr lang="en-US" sz="2400" b="1" dirty="0" smtClean="0"/>
              <a:t>Indian Energy Economic Development</a:t>
            </a:r>
          </a:p>
          <a:p>
            <a:r>
              <a:rPr lang="en-US" sz="2400" b="1" dirty="0" smtClean="0"/>
              <a:t>Nike</a:t>
            </a:r>
          </a:p>
          <a:p>
            <a:r>
              <a:rPr lang="en-US" sz="2400" b="1" dirty="0" smtClean="0"/>
              <a:t>NCAI</a:t>
            </a:r>
          </a:p>
          <a:p>
            <a:pPr lvl="1"/>
            <a:r>
              <a:rPr lang="en-US" sz="2000" b="1" dirty="0" smtClean="0"/>
              <a:t>Fall 2009 Winners:</a:t>
            </a:r>
          </a:p>
          <a:p>
            <a:pPr lvl="2"/>
            <a:r>
              <a:rPr lang="en-US" sz="1600" b="1" dirty="0" smtClean="0"/>
              <a:t>1</a:t>
            </a:r>
            <a:r>
              <a:rPr lang="en-US" sz="1600" b="1" baseline="30000" dirty="0" smtClean="0"/>
              <a:t>st</a:t>
            </a:r>
            <a:r>
              <a:rPr lang="en-US" sz="1600" b="1" dirty="0" smtClean="0"/>
              <a:t> – </a:t>
            </a:r>
            <a:r>
              <a:rPr lang="en-US" sz="1600" b="1" dirty="0" err="1" smtClean="0"/>
              <a:t>Onieda</a:t>
            </a:r>
            <a:r>
              <a:rPr lang="en-US" sz="1600" b="1" dirty="0" smtClean="0"/>
              <a:t> Nation School</a:t>
            </a:r>
          </a:p>
          <a:p>
            <a:pPr lvl="2"/>
            <a:r>
              <a:rPr lang="en-US" sz="1600" b="1" dirty="0" smtClean="0"/>
              <a:t>2</a:t>
            </a:r>
            <a:r>
              <a:rPr lang="en-US" sz="1600" b="1" baseline="30000" dirty="0" smtClean="0"/>
              <a:t>nd </a:t>
            </a:r>
            <a:r>
              <a:rPr lang="en-US" sz="1600" b="1" dirty="0" smtClean="0"/>
              <a:t>- </a:t>
            </a:r>
            <a:r>
              <a:rPr lang="en-US" sz="1600" b="1" dirty="0" err="1" smtClean="0"/>
              <a:t>Onieda</a:t>
            </a:r>
            <a:r>
              <a:rPr lang="en-US" sz="1600" b="1" dirty="0" smtClean="0"/>
              <a:t> Nation School</a:t>
            </a:r>
          </a:p>
          <a:p>
            <a:pPr lvl="2"/>
            <a:r>
              <a:rPr lang="en-US" sz="1600" b="1" dirty="0" smtClean="0"/>
              <a:t>3</a:t>
            </a:r>
            <a:r>
              <a:rPr lang="en-US" sz="1600" b="1" baseline="30000" dirty="0" smtClean="0"/>
              <a:t>rd</a:t>
            </a:r>
            <a:r>
              <a:rPr lang="en-US" sz="1600" b="1" dirty="0" smtClean="0"/>
              <a:t>  - Blanding Elementary School</a:t>
            </a:r>
            <a:endParaRPr lang="en-US" sz="2000" b="1" dirty="0" smtClean="0"/>
          </a:p>
          <a:p>
            <a:r>
              <a:rPr lang="en-US" sz="2400" b="1" dirty="0" smtClean="0"/>
              <a:t>National Indian Program Training Center</a:t>
            </a:r>
          </a:p>
          <a:p>
            <a:r>
              <a:rPr lang="en-US" sz="2400" b="1" dirty="0" smtClean="0"/>
              <a:t>Boys And Girls Club of America</a:t>
            </a:r>
          </a:p>
          <a:p>
            <a:r>
              <a:rPr lang="en-US" sz="2400" b="1" dirty="0" smtClean="0"/>
              <a:t>Educator Support Center</a:t>
            </a:r>
            <a:endParaRPr lang="en-US" sz="2400" dirty="0" smtClean="0"/>
          </a:p>
          <a:p>
            <a:endParaRPr lang="en-US" b="1" dirty="0" smtClean="0"/>
          </a:p>
          <a:p>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676400" y="1219200"/>
            <a:ext cx="7162800" cy="4788091"/>
          </a:xfrm>
        </p:spPr>
        <p:txBody>
          <a:bodyPr>
            <a:normAutofit/>
          </a:bodyPr>
          <a:lstStyle/>
          <a:p>
            <a:pPr>
              <a:lnSpc>
                <a:spcPct val="150000"/>
              </a:lnSpc>
            </a:pPr>
            <a:r>
              <a:rPr lang="en-US" sz="2000" b="1" dirty="0" smtClean="0"/>
              <a:t>Academy for Educational Development, New York, NY</a:t>
            </a:r>
          </a:p>
          <a:p>
            <a:pPr>
              <a:lnSpc>
                <a:spcPct val="150000"/>
              </a:lnSpc>
            </a:pPr>
            <a:r>
              <a:rPr lang="en-US" sz="2000" b="1" dirty="0" smtClean="0"/>
              <a:t>American Indian Leadership Program at Penn State</a:t>
            </a:r>
          </a:p>
          <a:p>
            <a:pPr>
              <a:lnSpc>
                <a:spcPct val="150000"/>
              </a:lnSpc>
            </a:pPr>
            <a:r>
              <a:rPr lang="en-US" sz="2000" b="1" dirty="0" err="1" smtClean="0"/>
              <a:t>Berkelee</a:t>
            </a:r>
            <a:r>
              <a:rPr lang="en-US" sz="2000" b="1" dirty="0" smtClean="0"/>
              <a:t> College of Music, Boston, MA </a:t>
            </a:r>
          </a:p>
          <a:p>
            <a:pPr>
              <a:lnSpc>
                <a:spcPct val="150000"/>
              </a:lnSpc>
            </a:pPr>
            <a:r>
              <a:rPr lang="en-US" sz="2000" b="1" dirty="0" smtClean="0"/>
              <a:t>KAT Communications, </a:t>
            </a:r>
            <a:r>
              <a:rPr lang="en-US" sz="2000" b="1" dirty="0" err="1" smtClean="0"/>
              <a:t>Bismark</a:t>
            </a:r>
            <a:r>
              <a:rPr lang="en-US" sz="2000" b="1" dirty="0" smtClean="0"/>
              <a:t>, ND: “Good Health TV” Resource Based Website</a:t>
            </a:r>
          </a:p>
          <a:p>
            <a:pPr>
              <a:lnSpc>
                <a:spcPct val="150000"/>
              </a:lnSpc>
            </a:pPr>
            <a:r>
              <a:rPr lang="en-US" sz="2000" b="1" dirty="0" smtClean="0"/>
              <a:t>Native American Fitness Council, Flagstaff, AZ </a:t>
            </a:r>
          </a:p>
          <a:p>
            <a:pPr>
              <a:lnSpc>
                <a:spcPct val="150000"/>
              </a:lnSpc>
            </a:pPr>
            <a:r>
              <a:rPr lang="en-US" sz="2000" b="1" dirty="0" smtClean="0"/>
              <a:t>National Museum of the American Indian, Washington, DC</a:t>
            </a:r>
          </a:p>
          <a:p>
            <a:pPr>
              <a:lnSpc>
                <a:spcPct val="150000"/>
              </a:lnSpc>
            </a:pPr>
            <a:r>
              <a:rPr lang="en-US" sz="2000" b="1" dirty="0" err="1" smtClean="0"/>
              <a:t>Notah</a:t>
            </a:r>
            <a:r>
              <a:rPr lang="en-US" sz="2000" b="1" dirty="0" smtClean="0"/>
              <a:t> Begay III Foundation, Bernalillo, NM</a:t>
            </a:r>
          </a:p>
          <a:p>
            <a:pPr>
              <a:lnSpc>
                <a:spcPct val="150000"/>
              </a:lnSpc>
            </a:pPr>
            <a:r>
              <a:rPr lang="en-US" sz="2000" b="1" dirty="0" err="1" smtClean="0"/>
              <a:t>QuestBridge</a:t>
            </a:r>
            <a:r>
              <a:rPr lang="en-US" sz="2000" b="1" dirty="0" smtClean="0"/>
              <a:t> National College Match, Palo Alton, CA </a:t>
            </a:r>
            <a:endParaRPr lang="en-US" sz="2800" dirty="0" smtClean="0"/>
          </a:p>
          <a:p>
            <a:endParaRPr lang="en-US" dirty="0"/>
          </a:p>
        </p:txBody>
      </p:sp>
      <p:sp>
        <p:nvSpPr>
          <p:cNvPr id="3" name="Title 2"/>
          <p:cNvSpPr>
            <a:spLocks noGrp="1"/>
          </p:cNvSpPr>
          <p:nvPr>
            <p:ph type="title"/>
          </p:nvPr>
        </p:nvSpPr>
        <p:spPr>
          <a:xfrm>
            <a:off x="914400" y="152400"/>
            <a:ext cx="8153400" cy="944562"/>
          </a:xfrm>
        </p:spPr>
        <p:txBody>
          <a:bodyPr>
            <a:noAutofit/>
          </a:bodyPr>
          <a:lstStyle/>
          <a:p>
            <a:r>
              <a:rPr lang="en-US" sz="3600" b="1" dirty="0" smtClean="0"/>
              <a:t>Exploring Future Partnerships 2009 - 2010</a:t>
            </a:r>
            <a:endParaRPr lang="en-US" sz="3600" b="1"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1" name="Rectangle 5"/>
          <p:cNvSpPr>
            <a:spLocks noGrp="1" noChangeArrowheads="1"/>
          </p:cNvSpPr>
          <p:nvPr>
            <p:ph type="ctrTitle"/>
          </p:nvPr>
        </p:nvSpPr>
        <p:spPr>
          <a:xfrm>
            <a:off x="1143000" y="1600200"/>
            <a:ext cx="7924800" cy="914400"/>
          </a:xfrm>
        </p:spPr>
        <p:txBody>
          <a:bodyPr>
            <a:noAutofit/>
          </a:bodyPr>
          <a:lstStyle/>
          <a:p>
            <a:r>
              <a:rPr lang="en-US" sz="4000" dirty="0" smtClean="0"/>
              <a:t/>
            </a:r>
            <a:br>
              <a:rPr lang="en-US" sz="4000" dirty="0" smtClean="0"/>
            </a:br>
            <a:r>
              <a:rPr lang="en-US" b="1" dirty="0" smtClean="0"/>
              <a:t>Tribally Controlled Grant Schools</a:t>
            </a:r>
            <a:endParaRPr lang="en-US" sz="4000" b="1" dirty="0"/>
          </a:p>
        </p:txBody>
      </p:sp>
      <p:sp>
        <p:nvSpPr>
          <p:cNvPr id="4102" name="Rectangle 6"/>
          <p:cNvSpPr>
            <a:spLocks noGrp="1" noChangeArrowheads="1"/>
          </p:cNvSpPr>
          <p:nvPr>
            <p:ph type="subTitle" idx="1"/>
          </p:nvPr>
        </p:nvSpPr>
        <p:spPr>
          <a:xfrm>
            <a:off x="2286000" y="3886200"/>
            <a:ext cx="5867400" cy="1295400"/>
          </a:xfrm>
        </p:spPr>
        <p:txBody>
          <a:bodyPr>
            <a:normAutofit fontScale="92500"/>
          </a:bodyPr>
          <a:lstStyle/>
          <a:p>
            <a:r>
              <a:rPr lang="en-US" sz="2800" dirty="0" smtClean="0">
                <a:solidFill>
                  <a:schemeClr val="accent2">
                    <a:lumMod val="50000"/>
                  </a:schemeClr>
                </a:solidFill>
              </a:rPr>
              <a:t>David </a:t>
            </a:r>
            <a:r>
              <a:rPr lang="en-US" sz="2800" dirty="0" err="1" smtClean="0">
                <a:solidFill>
                  <a:schemeClr val="accent2">
                    <a:lumMod val="50000"/>
                  </a:schemeClr>
                </a:solidFill>
              </a:rPr>
              <a:t>Talayumptewa</a:t>
            </a:r>
            <a:r>
              <a:rPr lang="en-US" sz="2800" dirty="0" smtClean="0">
                <a:solidFill>
                  <a:schemeClr val="accent2">
                    <a:lumMod val="50000"/>
                  </a:schemeClr>
                </a:solidFill>
              </a:rPr>
              <a:t> </a:t>
            </a:r>
          </a:p>
          <a:p>
            <a:r>
              <a:rPr lang="en-US" sz="2800" dirty="0" smtClean="0">
                <a:solidFill>
                  <a:schemeClr val="accent2">
                    <a:lumMod val="50000"/>
                  </a:schemeClr>
                </a:solidFill>
              </a:rPr>
              <a:t>Associate Deputy Director- Administration</a:t>
            </a:r>
          </a:p>
          <a:p>
            <a:endParaRPr lang="en-US" sz="2400" dirty="0">
              <a:solidFill>
                <a:schemeClr val="accent2">
                  <a:lumMod val="50000"/>
                </a:schemeClr>
              </a:solidFill>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40000"/>
            <a:lum/>
          </a:blip>
          <a:srcRect/>
          <a:stretch>
            <a:fillRect l="-24000" r="-100000"/>
          </a:stretch>
        </a:blipFill>
        <a:effectLst/>
      </p:bgPr>
    </p:bg>
    <p:spTree>
      <p:nvGrpSpPr>
        <p:cNvPr id="1" name=""/>
        <p:cNvGrpSpPr/>
        <p:nvPr/>
      </p:nvGrpSpPr>
      <p:grpSpPr>
        <a:xfrm>
          <a:off x="0" y="0"/>
          <a:ext cx="0" cy="0"/>
          <a:chOff x="0" y="0"/>
          <a:chExt cx="0" cy="0"/>
        </a:xfrm>
      </p:grpSpPr>
      <p:pic>
        <p:nvPicPr>
          <p:cNvPr id="4" name="Picture 3" descr="ADD MAPS PICs.jpg"/>
          <p:cNvPicPr/>
          <p:nvPr/>
        </p:nvPicPr>
        <p:blipFill>
          <a:blip r:embed="rId3" cstate="print"/>
          <a:srcRect l="27564" t="7368" r="8494" b="8158"/>
          <a:stretch>
            <a:fillRect/>
          </a:stretch>
        </p:blipFill>
        <p:spPr>
          <a:xfrm>
            <a:off x="304800" y="64008"/>
            <a:ext cx="8686800" cy="6705600"/>
          </a:xfrm>
          <a:prstGeom prst="rect">
            <a:avLst/>
          </a:prstGeom>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30000"/>
            <a:lum/>
          </a:blip>
          <a:srcRect/>
          <a:stretch>
            <a:fillRect r="-100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6200" y="76200"/>
            <a:ext cx="8534400" cy="1249362"/>
          </a:xfrm>
        </p:spPr>
        <p:txBody>
          <a:bodyPr>
            <a:normAutofit/>
          </a:bodyPr>
          <a:lstStyle/>
          <a:p>
            <a:pPr>
              <a:defRPr/>
            </a:pPr>
            <a:r>
              <a:rPr lang="en-US" sz="2800" b="1" dirty="0" smtClean="0">
                <a:effectLst>
                  <a:outerShdw blurRad="38100" dist="38100" dir="2700000" algn="tl">
                    <a:srgbClr val="000000"/>
                  </a:outerShdw>
                </a:effectLst>
              </a:rPr>
              <a:t>ADD WEST – TRIBALLY CONTROLLED GRANT, CONTRACT AND BIE OP SCHOOLS CONT’D</a:t>
            </a:r>
            <a:endParaRPr lang="en-US" sz="2800" dirty="0"/>
          </a:p>
        </p:txBody>
      </p:sp>
      <p:sp>
        <p:nvSpPr>
          <p:cNvPr id="3" name="Content Placeholder 2"/>
          <p:cNvSpPr>
            <a:spLocks noGrp="1"/>
          </p:cNvSpPr>
          <p:nvPr>
            <p:ph sz="quarter" idx="1"/>
          </p:nvPr>
        </p:nvSpPr>
        <p:spPr>
          <a:xfrm>
            <a:off x="1371600" y="1371600"/>
            <a:ext cx="7620000" cy="1981200"/>
          </a:xfrm>
        </p:spPr>
        <p:txBody>
          <a:bodyPr>
            <a:normAutofit/>
          </a:bodyPr>
          <a:lstStyle/>
          <a:p>
            <a:pPr>
              <a:defRPr/>
            </a:pPr>
            <a:r>
              <a:rPr lang="en-US" sz="2000" dirty="0" smtClean="0"/>
              <a:t>SUMMARY: Mr. Bart Stevens, Acting Associate Deputy Director, West</a:t>
            </a:r>
          </a:p>
          <a:p>
            <a:pPr>
              <a:defRPr/>
            </a:pPr>
            <a:r>
              <a:rPr lang="en-US" sz="2000" dirty="0" smtClean="0"/>
              <a:t>34 Grant Schools/ORBS/Peripheral Dormitories</a:t>
            </a:r>
          </a:p>
          <a:p>
            <a:pPr>
              <a:defRPr/>
            </a:pPr>
            <a:r>
              <a:rPr lang="en-US" sz="2000" dirty="0" smtClean="0"/>
              <a:t>0 P.L. 93-638 Contract Schools</a:t>
            </a:r>
          </a:p>
          <a:p>
            <a:pPr>
              <a:defRPr/>
            </a:pPr>
            <a:r>
              <a:rPr lang="en-US" sz="2000" dirty="0" smtClean="0"/>
              <a:t>20 BIE Operated Schools/ORBS</a:t>
            </a:r>
          </a:p>
          <a:p>
            <a:pPr>
              <a:defRPr/>
            </a:pPr>
            <a:r>
              <a:rPr lang="en-US" sz="2000" dirty="0" smtClean="0"/>
              <a:t>Total Schools/ORBS/Peripheral Dorms = 54</a:t>
            </a:r>
          </a:p>
          <a:p>
            <a:pPr>
              <a:buFontTx/>
              <a:buNone/>
              <a:defRPr/>
            </a:pPr>
            <a:endParaRPr lang="en-US" sz="1800" dirty="0"/>
          </a:p>
        </p:txBody>
      </p:sp>
      <p:graphicFrame>
        <p:nvGraphicFramePr>
          <p:cNvPr id="4" name="Table 3"/>
          <p:cNvGraphicFramePr>
            <a:graphicFrameLocks noGrp="1"/>
          </p:cNvGraphicFramePr>
          <p:nvPr/>
        </p:nvGraphicFramePr>
        <p:xfrm>
          <a:off x="381000" y="3505200"/>
          <a:ext cx="8534400" cy="1112520"/>
        </p:xfrm>
        <a:graphic>
          <a:graphicData uri="http://schemas.openxmlformats.org/drawingml/2006/table">
            <a:tbl>
              <a:tblPr firstRow="1" bandRow="1">
                <a:tableStyleId>{5C22544A-7EE6-4342-B048-85BDC9FD1C3A}</a:tableStyleId>
              </a:tblPr>
              <a:tblGrid>
                <a:gridCol w="3352800"/>
                <a:gridCol w="2336800"/>
                <a:gridCol w="2844800"/>
              </a:tblGrid>
              <a:tr h="370840">
                <a:tc>
                  <a:txBody>
                    <a:bodyPr/>
                    <a:lstStyle/>
                    <a:p>
                      <a:r>
                        <a:rPr lang="en-US" sz="1400" dirty="0" smtClean="0"/>
                        <a:t>School</a:t>
                      </a:r>
                      <a:endParaRPr lang="en-US" sz="1400"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r>
                        <a:rPr lang="en-US" sz="1400" dirty="0" smtClean="0"/>
                        <a:t>Education Line Office</a:t>
                      </a:r>
                      <a:endParaRPr lang="en-US" sz="1400" dirty="0"/>
                    </a:p>
                  </a:txBody>
                  <a:tcPr>
                    <a:lnT w="12700" cap="flat" cmpd="sng" algn="ctr">
                      <a:solidFill>
                        <a:schemeClr val="tx1"/>
                      </a:solidFill>
                      <a:prstDash val="solid"/>
                      <a:round/>
                      <a:headEnd type="none" w="med" len="med"/>
                      <a:tailEnd type="none" w="med" len="med"/>
                    </a:lnT>
                  </a:tcPr>
                </a:tc>
                <a:tc>
                  <a:txBody>
                    <a:bodyPr/>
                    <a:lstStyle/>
                    <a:p>
                      <a:r>
                        <a:rPr lang="en-US" sz="1400" dirty="0" smtClean="0"/>
                        <a:t>Audit Reports Delinquent for FY (s)</a:t>
                      </a:r>
                      <a:endParaRPr lang="en-US" sz="1400"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r>
              <a:tr h="370840">
                <a:tc>
                  <a:txBody>
                    <a:bodyPr/>
                    <a:lstStyle/>
                    <a:p>
                      <a:r>
                        <a:rPr lang="en-US" dirty="0" smtClean="0"/>
                        <a:t>Northern Cheyenne Tribal Schools</a:t>
                      </a:r>
                      <a:endParaRPr lang="en-US" dirty="0"/>
                    </a:p>
                  </a:txBody>
                  <a:tcPr>
                    <a:lnL w="12700" cap="flat" cmpd="sng" algn="ctr">
                      <a:solidFill>
                        <a:schemeClr val="tx1"/>
                      </a:solidFill>
                      <a:prstDash val="solid"/>
                      <a:round/>
                      <a:headEnd type="none" w="med" len="med"/>
                      <a:tailEnd type="none" w="med" len="med"/>
                    </a:lnL>
                  </a:tcPr>
                </a:tc>
                <a:tc>
                  <a:txBody>
                    <a:bodyPr/>
                    <a:lstStyle/>
                    <a:p>
                      <a:r>
                        <a:rPr lang="en-US" dirty="0" smtClean="0"/>
                        <a:t>Billings</a:t>
                      </a:r>
                      <a:endParaRPr lang="en-US" dirty="0"/>
                    </a:p>
                  </a:txBody>
                  <a:tcPr/>
                </a:tc>
                <a:tc>
                  <a:txBody>
                    <a:bodyPr/>
                    <a:lstStyle/>
                    <a:p>
                      <a:r>
                        <a:rPr lang="en-US" dirty="0" smtClean="0"/>
                        <a:t>06/07/08</a:t>
                      </a:r>
                      <a:endParaRPr lang="en-US" dirty="0"/>
                    </a:p>
                  </a:txBody>
                  <a:tcPr>
                    <a:lnR w="12700" cap="flat" cmpd="sng" algn="ctr">
                      <a:solidFill>
                        <a:schemeClr val="tx1"/>
                      </a:solidFill>
                      <a:prstDash val="solid"/>
                      <a:round/>
                      <a:headEnd type="none" w="med" len="med"/>
                      <a:tailEnd type="none" w="med" len="med"/>
                    </a:lnR>
                  </a:tcPr>
                </a:tc>
              </a:tr>
              <a:tr h="370840">
                <a:tc>
                  <a:txBody>
                    <a:bodyPr/>
                    <a:lstStyle/>
                    <a:p>
                      <a:r>
                        <a:rPr lang="en-US" dirty="0" smtClean="0"/>
                        <a:t>Quileute Tribal School</a:t>
                      </a:r>
                      <a:endParaRPr lang="en-US" dirty="0"/>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r>
                        <a:rPr lang="en-US" dirty="0" smtClean="0"/>
                        <a:t>Seattle</a:t>
                      </a:r>
                      <a:endParaRPr lang="en-US" dirty="0"/>
                    </a:p>
                  </a:txBody>
                  <a:tcPr>
                    <a:lnB w="12700" cap="flat" cmpd="sng" algn="ctr">
                      <a:solidFill>
                        <a:schemeClr val="tx1"/>
                      </a:solidFill>
                      <a:prstDash val="solid"/>
                      <a:round/>
                      <a:headEnd type="none" w="med" len="med"/>
                      <a:tailEnd type="none" w="med" len="med"/>
                    </a:lnB>
                  </a:tcPr>
                </a:tc>
                <a:tc>
                  <a:txBody>
                    <a:bodyPr/>
                    <a:lstStyle/>
                    <a:p>
                      <a:r>
                        <a:rPr lang="en-US" dirty="0" smtClean="0"/>
                        <a:t>07/08</a:t>
                      </a:r>
                      <a:endParaRPr lang="en-US" dirty="0"/>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40000"/>
            <a:lum/>
          </a:blip>
          <a:srcRect/>
          <a:stretch>
            <a:fillRect l="-24000" r="-100000"/>
          </a:stretch>
        </a:blipFill>
        <a:effectLst/>
      </p:bgPr>
    </p:bg>
    <p:spTree>
      <p:nvGrpSpPr>
        <p:cNvPr id="1" name=""/>
        <p:cNvGrpSpPr/>
        <p:nvPr/>
      </p:nvGrpSpPr>
      <p:grpSpPr>
        <a:xfrm>
          <a:off x="0" y="0"/>
          <a:ext cx="0" cy="0"/>
          <a:chOff x="0" y="0"/>
          <a:chExt cx="0" cy="0"/>
        </a:xfrm>
      </p:grpSpPr>
      <p:pic>
        <p:nvPicPr>
          <p:cNvPr id="4" name="Picture 3" descr="ADD MAPS PICs 001.jpg"/>
          <p:cNvPicPr/>
          <p:nvPr/>
        </p:nvPicPr>
        <p:blipFill>
          <a:blip r:embed="rId3" cstate="print"/>
          <a:srcRect l="22188" t="5470" r="3229" b="8547"/>
          <a:stretch>
            <a:fillRect/>
          </a:stretch>
        </p:blipFill>
        <p:spPr>
          <a:xfrm>
            <a:off x="50257" y="252412"/>
            <a:ext cx="9043486" cy="6353175"/>
          </a:xfrm>
          <a:prstGeom prst="rect">
            <a:avLst/>
          </a:prstGeom>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30000"/>
            <a:lum/>
          </a:blip>
          <a:srcRect/>
          <a:stretch>
            <a:fillRect r="-100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6200" y="-152400"/>
            <a:ext cx="8839200" cy="1401762"/>
          </a:xfrm>
        </p:spPr>
        <p:txBody>
          <a:bodyPr>
            <a:normAutofit/>
          </a:bodyPr>
          <a:lstStyle/>
          <a:p>
            <a:r>
              <a:rPr lang="en-US" sz="2800" b="1" dirty="0" smtClean="0">
                <a:solidFill>
                  <a:schemeClr val="tx1">
                    <a:lumMod val="95000"/>
                    <a:lumOff val="5000"/>
                  </a:schemeClr>
                </a:solidFill>
                <a:effectLst>
                  <a:outerShdw blurRad="38100" dist="38100" dir="2700000" algn="tl">
                    <a:srgbClr val="000000"/>
                  </a:outerShdw>
                </a:effectLst>
              </a:rPr>
              <a:t>ADD NAVAJO – TRIBALLY CONTROLLED GRANT, CONTRACT AND BIE OP SCHOOLS CONT’D</a:t>
            </a:r>
            <a:endParaRPr lang="en-US" sz="2800" dirty="0">
              <a:solidFill>
                <a:schemeClr val="tx1">
                  <a:lumMod val="95000"/>
                  <a:lumOff val="5000"/>
                </a:schemeClr>
              </a:solidFill>
            </a:endParaRPr>
          </a:p>
        </p:txBody>
      </p:sp>
      <p:sp>
        <p:nvSpPr>
          <p:cNvPr id="3" name="Content Placeholder 2"/>
          <p:cNvSpPr>
            <a:spLocks noGrp="1"/>
          </p:cNvSpPr>
          <p:nvPr>
            <p:ph sz="quarter" idx="1"/>
          </p:nvPr>
        </p:nvSpPr>
        <p:spPr>
          <a:xfrm>
            <a:off x="1371600" y="990600"/>
            <a:ext cx="7620000" cy="1524000"/>
          </a:xfrm>
        </p:spPr>
        <p:txBody>
          <a:bodyPr>
            <a:normAutofit fontScale="92500" lnSpcReduction="20000"/>
          </a:bodyPr>
          <a:lstStyle/>
          <a:p>
            <a:pPr lvl="0">
              <a:defRPr/>
            </a:pPr>
            <a:r>
              <a:rPr lang="en-US" sz="2000" dirty="0" smtClean="0"/>
              <a:t>SUMMARY: Mr. Jim Hastings, Acting Associate Deputy Director, Navajo</a:t>
            </a:r>
          </a:p>
          <a:p>
            <a:pPr lvl="0">
              <a:defRPr/>
            </a:pPr>
            <a:r>
              <a:rPr lang="en-US" sz="2000" dirty="0" smtClean="0"/>
              <a:t>33 Grant Schools/ORBS/Peripheral Dormitories</a:t>
            </a:r>
          </a:p>
          <a:p>
            <a:pPr lvl="0">
              <a:defRPr/>
            </a:pPr>
            <a:r>
              <a:rPr lang="en-US" sz="2000" dirty="0" smtClean="0"/>
              <a:t>2 P.L. 93-638 Contract Schools</a:t>
            </a:r>
          </a:p>
          <a:p>
            <a:pPr lvl="0">
              <a:defRPr/>
            </a:pPr>
            <a:r>
              <a:rPr lang="en-US" sz="2000" dirty="0" smtClean="0"/>
              <a:t>31 BIE Operated Schools/ORBS</a:t>
            </a:r>
          </a:p>
          <a:p>
            <a:pPr lvl="0">
              <a:defRPr/>
            </a:pPr>
            <a:r>
              <a:rPr lang="en-US" sz="2000" dirty="0" smtClean="0"/>
              <a:t>Total Schools/ORBS/Peripheral Dorms = 66</a:t>
            </a:r>
          </a:p>
          <a:p>
            <a:endParaRPr lang="en-US" dirty="0"/>
          </a:p>
        </p:txBody>
      </p:sp>
      <p:graphicFrame>
        <p:nvGraphicFramePr>
          <p:cNvPr id="4" name="Table 3"/>
          <p:cNvGraphicFramePr>
            <a:graphicFrameLocks noGrp="1"/>
          </p:cNvGraphicFramePr>
          <p:nvPr/>
        </p:nvGraphicFramePr>
        <p:xfrm>
          <a:off x="228600" y="2590800"/>
          <a:ext cx="8686800" cy="4145280"/>
        </p:xfrm>
        <a:graphic>
          <a:graphicData uri="http://schemas.openxmlformats.org/drawingml/2006/table">
            <a:tbl>
              <a:tblPr firstRow="1" bandRow="1">
                <a:tableStyleId>{5C22544A-7EE6-4342-B048-85BDC9FD1C3A}</a:tableStyleId>
              </a:tblPr>
              <a:tblGrid>
                <a:gridCol w="2971800"/>
                <a:gridCol w="2819400"/>
                <a:gridCol w="2895600"/>
              </a:tblGrid>
              <a:tr h="257735">
                <a:tc>
                  <a:txBody>
                    <a:bodyPr/>
                    <a:lstStyle/>
                    <a:p>
                      <a:r>
                        <a:rPr lang="en-US" sz="1400" dirty="0" smtClean="0"/>
                        <a:t>School</a:t>
                      </a:r>
                      <a:endParaRPr lang="en-US" sz="1400"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r>
                        <a:rPr lang="en-US" sz="1400" dirty="0" smtClean="0"/>
                        <a:t>Education Line Office</a:t>
                      </a:r>
                      <a:endParaRPr lang="en-US" sz="1400" dirty="0"/>
                    </a:p>
                  </a:txBody>
                  <a:tcPr>
                    <a:lnT w="12700" cap="flat" cmpd="sng" algn="ctr">
                      <a:solidFill>
                        <a:schemeClr val="tx1"/>
                      </a:solidFill>
                      <a:prstDash val="solid"/>
                      <a:round/>
                      <a:headEnd type="none" w="med" len="med"/>
                      <a:tailEnd type="none" w="med" len="med"/>
                    </a:lnT>
                  </a:tcPr>
                </a:tc>
                <a:tc>
                  <a:txBody>
                    <a:bodyPr/>
                    <a:lstStyle/>
                    <a:p>
                      <a:r>
                        <a:rPr lang="en-US" sz="1400" dirty="0" smtClean="0"/>
                        <a:t>Audit Reports Delinquent for FY (s)</a:t>
                      </a:r>
                      <a:endParaRPr lang="en-US" sz="1400"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r>
              <a:tr h="231962">
                <a:tc>
                  <a:txBody>
                    <a:bodyPr/>
                    <a:lstStyle/>
                    <a:p>
                      <a:r>
                        <a:rPr lang="en-US" sz="1200" dirty="0" smtClean="0"/>
                        <a:t>Aztec Dormitory</a:t>
                      </a:r>
                      <a:endParaRPr lang="en-US" sz="1200" dirty="0"/>
                    </a:p>
                  </a:txBody>
                  <a:tcPr>
                    <a:lnL w="12700" cap="flat" cmpd="sng" algn="ctr">
                      <a:solidFill>
                        <a:schemeClr val="tx1"/>
                      </a:solidFill>
                      <a:prstDash val="solid"/>
                      <a:round/>
                      <a:headEnd type="none" w="med" len="med"/>
                      <a:tailEnd type="none" w="med" len="med"/>
                    </a:lnL>
                  </a:tcPr>
                </a:tc>
                <a:tc>
                  <a:txBody>
                    <a:bodyPr/>
                    <a:lstStyle/>
                    <a:p>
                      <a:r>
                        <a:rPr lang="en-US" sz="1200" dirty="0" smtClean="0"/>
                        <a:t>Northern</a:t>
                      </a:r>
                      <a:r>
                        <a:rPr lang="en-US" sz="1200" baseline="0" dirty="0" smtClean="0"/>
                        <a:t> Navajo (</a:t>
                      </a:r>
                      <a:r>
                        <a:rPr lang="en-US" sz="1200" baseline="0" dirty="0" err="1" smtClean="0"/>
                        <a:t>Shiprock</a:t>
                      </a:r>
                      <a:r>
                        <a:rPr lang="en-US" sz="1200" baseline="0" dirty="0" smtClean="0"/>
                        <a:t>)</a:t>
                      </a:r>
                      <a:endParaRPr lang="en-US" sz="1200" dirty="0"/>
                    </a:p>
                  </a:txBody>
                  <a:tcPr/>
                </a:tc>
                <a:tc>
                  <a:txBody>
                    <a:bodyPr/>
                    <a:lstStyle/>
                    <a:p>
                      <a:r>
                        <a:rPr lang="en-US" sz="1200" dirty="0" smtClean="0"/>
                        <a:t>07</a:t>
                      </a:r>
                      <a:endParaRPr lang="en-US" sz="1200" dirty="0"/>
                    </a:p>
                  </a:txBody>
                  <a:tcPr>
                    <a:lnR w="12700" cap="flat" cmpd="sng" algn="ctr">
                      <a:solidFill>
                        <a:schemeClr val="tx1"/>
                      </a:solidFill>
                      <a:prstDash val="solid"/>
                      <a:round/>
                      <a:headEnd type="none" w="med" len="med"/>
                      <a:tailEnd type="none" w="med" len="med"/>
                    </a:lnR>
                  </a:tcPr>
                </a:tc>
              </a:tr>
              <a:tr h="231962">
                <a:tc>
                  <a:txBody>
                    <a:bodyPr/>
                    <a:lstStyle/>
                    <a:p>
                      <a:r>
                        <a:rPr lang="en-US" sz="1200" dirty="0" smtClean="0"/>
                        <a:t>Black Mesa Community School</a:t>
                      </a:r>
                      <a:endParaRPr lang="en-US" sz="1200" dirty="0"/>
                    </a:p>
                  </a:txBody>
                  <a:tcPr>
                    <a:lnL w="12700" cap="flat" cmpd="sng" algn="ctr">
                      <a:solidFill>
                        <a:schemeClr val="tx1"/>
                      </a:solidFill>
                      <a:prstDash val="solid"/>
                      <a:round/>
                      <a:headEnd type="none" w="med" len="med"/>
                      <a:tailEnd type="none" w="med" len="med"/>
                    </a:lnL>
                  </a:tcPr>
                </a:tc>
                <a:tc>
                  <a:txBody>
                    <a:bodyPr/>
                    <a:lstStyle/>
                    <a:p>
                      <a:r>
                        <a:rPr lang="en-US" sz="1200" dirty="0" smtClean="0"/>
                        <a:t>Central Navajo</a:t>
                      </a:r>
                      <a:endParaRPr lang="en-US" sz="1200" dirty="0"/>
                    </a:p>
                  </a:txBody>
                  <a:tcPr/>
                </a:tc>
                <a:tc>
                  <a:txBody>
                    <a:bodyPr/>
                    <a:lstStyle/>
                    <a:p>
                      <a:r>
                        <a:rPr lang="en-US" sz="1200" dirty="0" smtClean="0"/>
                        <a:t>08</a:t>
                      </a:r>
                      <a:endParaRPr lang="en-US" sz="1200" dirty="0"/>
                    </a:p>
                  </a:txBody>
                  <a:tcPr>
                    <a:lnR w="12700" cap="flat" cmpd="sng" algn="ctr">
                      <a:solidFill>
                        <a:schemeClr val="tx1"/>
                      </a:solidFill>
                      <a:prstDash val="solid"/>
                      <a:round/>
                      <a:headEnd type="none" w="med" len="med"/>
                      <a:tailEnd type="none" w="med" len="med"/>
                    </a:lnR>
                  </a:tcPr>
                </a:tc>
              </a:tr>
              <a:tr h="23196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err="1" smtClean="0"/>
                        <a:t>Chilchinbeto</a:t>
                      </a:r>
                      <a:r>
                        <a:rPr lang="en-US" sz="1200" dirty="0" smtClean="0"/>
                        <a:t> Community School</a:t>
                      </a:r>
                    </a:p>
                  </a:txBody>
                  <a:tcPr>
                    <a:lnL w="12700" cap="flat" cmpd="sng" algn="ctr">
                      <a:solidFill>
                        <a:schemeClr val="tx1"/>
                      </a:solidFill>
                      <a:prstDash val="solid"/>
                      <a:round/>
                      <a:headEnd type="none" w="med" len="med"/>
                      <a:tailEnd type="none" w="med" len="med"/>
                    </a:ln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Western Navajo</a:t>
                      </a:r>
                    </a:p>
                  </a:txBody>
                  <a:tcPr/>
                </a:tc>
                <a:tc>
                  <a:txBody>
                    <a:bodyPr/>
                    <a:lstStyle/>
                    <a:p>
                      <a:r>
                        <a:rPr lang="en-US" sz="1200" dirty="0" smtClean="0"/>
                        <a:t>06/07/08</a:t>
                      </a:r>
                      <a:endParaRPr lang="en-US" sz="1200" dirty="0"/>
                    </a:p>
                  </a:txBody>
                  <a:tcPr>
                    <a:lnR w="12700" cap="flat" cmpd="sng" algn="ctr">
                      <a:solidFill>
                        <a:schemeClr val="tx1"/>
                      </a:solidFill>
                      <a:prstDash val="solid"/>
                      <a:round/>
                      <a:headEnd type="none" w="med" len="med"/>
                      <a:tailEnd type="none" w="med" len="med"/>
                    </a:lnR>
                  </a:tcPr>
                </a:tc>
              </a:tr>
              <a:tr h="23196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err="1" smtClean="0"/>
                        <a:t>Ch’ooshgai</a:t>
                      </a:r>
                      <a:r>
                        <a:rPr lang="en-US" sz="1200" dirty="0" smtClean="0"/>
                        <a:t> Community School</a:t>
                      </a:r>
                    </a:p>
                  </a:txBody>
                  <a:tcPr>
                    <a:lnL w="12700" cap="flat" cmpd="sng" algn="ctr">
                      <a:solidFill>
                        <a:schemeClr val="tx1"/>
                      </a:solidFill>
                      <a:prstDash val="solid"/>
                      <a:round/>
                      <a:headEnd type="none" w="med" len="med"/>
                      <a:tailEnd type="none" w="med" len="med"/>
                    </a:lnL>
                  </a:tcPr>
                </a:tc>
                <a:tc>
                  <a:txBody>
                    <a:bodyPr/>
                    <a:lstStyle/>
                    <a:p>
                      <a:r>
                        <a:rPr lang="en-US" sz="1200" dirty="0" smtClean="0"/>
                        <a:t>Southern Navajo</a:t>
                      </a:r>
                      <a:endParaRPr lang="en-US" sz="1200" dirty="0"/>
                    </a:p>
                  </a:txBody>
                  <a:tcPr/>
                </a:tc>
                <a:tc>
                  <a:txBody>
                    <a:bodyPr/>
                    <a:lstStyle/>
                    <a:p>
                      <a:r>
                        <a:rPr lang="en-US" sz="1200" dirty="0" smtClean="0"/>
                        <a:t>08</a:t>
                      </a:r>
                      <a:endParaRPr lang="en-US" sz="1200" dirty="0"/>
                    </a:p>
                  </a:txBody>
                  <a:tcPr>
                    <a:lnR w="12700" cap="flat" cmpd="sng" algn="ctr">
                      <a:solidFill>
                        <a:schemeClr val="tx1"/>
                      </a:solidFill>
                      <a:prstDash val="solid"/>
                      <a:round/>
                      <a:headEnd type="none" w="med" len="med"/>
                      <a:tailEnd type="none" w="med" len="med"/>
                    </a:lnR>
                  </a:tcPr>
                </a:tc>
              </a:tr>
              <a:tr h="23196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err="1" smtClean="0"/>
                        <a:t>Dilcon</a:t>
                      </a:r>
                      <a:r>
                        <a:rPr lang="en-US" sz="1200" dirty="0" smtClean="0"/>
                        <a:t> Community School</a:t>
                      </a:r>
                    </a:p>
                  </a:txBody>
                  <a:tcPr>
                    <a:lnL w="12700" cap="flat" cmpd="sng" algn="ctr">
                      <a:solidFill>
                        <a:schemeClr val="tx1"/>
                      </a:solidFill>
                      <a:prstDash val="solid"/>
                      <a:round/>
                      <a:headEnd type="none" w="med" len="med"/>
                      <a:tailEnd type="none" w="med" len="med"/>
                    </a:lnL>
                  </a:tcPr>
                </a:tc>
                <a:tc>
                  <a:txBody>
                    <a:bodyPr/>
                    <a:lstStyle/>
                    <a:p>
                      <a:r>
                        <a:rPr lang="en-US" sz="1200" dirty="0" smtClean="0"/>
                        <a:t>Fort Defiance</a:t>
                      </a:r>
                      <a:endParaRPr lang="en-US" sz="1200" dirty="0"/>
                    </a:p>
                  </a:txBody>
                  <a:tcPr/>
                </a:tc>
                <a:tc>
                  <a:txBody>
                    <a:bodyPr/>
                    <a:lstStyle/>
                    <a:p>
                      <a:r>
                        <a:rPr lang="en-US" sz="1200" dirty="0" smtClean="0"/>
                        <a:t>07/08</a:t>
                      </a:r>
                      <a:endParaRPr lang="en-US" sz="1200" dirty="0"/>
                    </a:p>
                  </a:txBody>
                  <a:tcPr>
                    <a:lnR w="12700" cap="flat" cmpd="sng" algn="ctr">
                      <a:solidFill>
                        <a:schemeClr val="tx1"/>
                      </a:solidFill>
                      <a:prstDash val="solid"/>
                      <a:round/>
                      <a:headEnd type="none" w="med" len="med"/>
                      <a:tailEnd type="none" w="med" len="med"/>
                    </a:lnR>
                  </a:tcPr>
                </a:tc>
              </a:tr>
              <a:tr h="231962">
                <a:tc>
                  <a:txBody>
                    <a:bodyPr/>
                    <a:lstStyle/>
                    <a:p>
                      <a:r>
                        <a:rPr lang="en-US" sz="1200" dirty="0" smtClean="0"/>
                        <a:t>Greasewood Springs</a:t>
                      </a:r>
                      <a:endParaRPr lang="en-US" sz="1200" dirty="0"/>
                    </a:p>
                  </a:txBody>
                  <a:tcPr>
                    <a:lnL w="12700" cap="flat" cmpd="sng" algn="ctr">
                      <a:solidFill>
                        <a:schemeClr val="tx1"/>
                      </a:solidFill>
                      <a:prstDash val="solid"/>
                      <a:round/>
                      <a:headEnd type="none" w="med" len="med"/>
                      <a:tailEnd type="none" w="med" len="med"/>
                    </a:lnL>
                  </a:tcPr>
                </a:tc>
                <a:tc>
                  <a:txBody>
                    <a:bodyPr/>
                    <a:lstStyle/>
                    <a:p>
                      <a:r>
                        <a:rPr lang="en-US" sz="1200" dirty="0" smtClean="0"/>
                        <a:t>Fort Defiance</a:t>
                      </a:r>
                      <a:endParaRPr lang="en-US" sz="1200" dirty="0"/>
                    </a:p>
                  </a:txBody>
                  <a:tcPr/>
                </a:tc>
                <a:tc>
                  <a:txBody>
                    <a:bodyPr/>
                    <a:lstStyle/>
                    <a:p>
                      <a:r>
                        <a:rPr lang="en-US" sz="1200" dirty="0" smtClean="0"/>
                        <a:t>06/08</a:t>
                      </a:r>
                      <a:endParaRPr lang="en-US" sz="1200" dirty="0"/>
                    </a:p>
                  </a:txBody>
                  <a:tcPr>
                    <a:lnR w="12700" cap="flat" cmpd="sng" algn="ctr">
                      <a:solidFill>
                        <a:schemeClr val="tx1"/>
                      </a:solidFill>
                      <a:prstDash val="solid"/>
                      <a:round/>
                      <a:headEnd type="none" w="med" len="med"/>
                      <a:tailEnd type="none" w="med" len="med"/>
                    </a:lnR>
                  </a:tcPr>
                </a:tc>
              </a:tr>
              <a:tr h="231962">
                <a:tc>
                  <a:txBody>
                    <a:bodyPr/>
                    <a:lstStyle/>
                    <a:p>
                      <a:r>
                        <a:rPr lang="en-US" sz="1200" dirty="0" err="1" smtClean="0"/>
                        <a:t>Hanaa’di</a:t>
                      </a:r>
                      <a:r>
                        <a:rPr lang="en-US" sz="1200" dirty="0" smtClean="0"/>
                        <a:t> School/Dormitory</a:t>
                      </a:r>
                      <a:endParaRPr lang="en-US" sz="1200" dirty="0"/>
                    </a:p>
                  </a:txBody>
                  <a:tcPr>
                    <a:lnL w="12700" cap="flat" cmpd="sng" algn="ctr">
                      <a:solidFill>
                        <a:schemeClr val="tx1"/>
                      </a:solidFill>
                      <a:prstDash val="solid"/>
                      <a:round/>
                      <a:headEnd type="none" w="med" len="med"/>
                      <a:tailEnd type="none" w="med" len="med"/>
                    </a:lnL>
                  </a:tcPr>
                </a:tc>
                <a:tc>
                  <a:txBody>
                    <a:bodyPr/>
                    <a:lstStyle/>
                    <a:p>
                      <a:r>
                        <a:rPr lang="en-US" sz="1200" dirty="0" smtClean="0"/>
                        <a:t>Eastern Navajo</a:t>
                      </a:r>
                      <a:endParaRPr lang="en-US" sz="1200" dirty="0"/>
                    </a:p>
                  </a:txBody>
                  <a:tcPr/>
                </a:tc>
                <a:tc>
                  <a:txBody>
                    <a:bodyPr/>
                    <a:lstStyle/>
                    <a:p>
                      <a:r>
                        <a:rPr lang="en-US" sz="1200" dirty="0" smtClean="0"/>
                        <a:t>07</a:t>
                      </a:r>
                      <a:endParaRPr lang="en-US" sz="1200" dirty="0"/>
                    </a:p>
                  </a:txBody>
                  <a:tcPr>
                    <a:lnR w="12700" cap="flat" cmpd="sng" algn="ctr">
                      <a:solidFill>
                        <a:schemeClr val="tx1"/>
                      </a:solidFill>
                      <a:prstDash val="solid"/>
                      <a:round/>
                      <a:headEnd type="none" w="med" len="med"/>
                      <a:tailEnd type="none" w="med" len="med"/>
                    </a:lnR>
                  </a:tcPr>
                </a:tc>
              </a:tr>
              <a:tr h="231962">
                <a:tc>
                  <a:txBody>
                    <a:bodyPr/>
                    <a:lstStyle/>
                    <a:p>
                      <a:r>
                        <a:rPr lang="en-US" sz="1200" dirty="0" err="1" smtClean="0"/>
                        <a:t>Jeehdeez’s</a:t>
                      </a:r>
                      <a:r>
                        <a:rPr lang="en-US" sz="1200" dirty="0" smtClean="0"/>
                        <a:t> Academy</a:t>
                      </a:r>
                      <a:endParaRPr lang="en-US" sz="1200" dirty="0"/>
                    </a:p>
                  </a:txBody>
                  <a:tcPr>
                    <a:lnL w="12700" cap="flat" cmpd="sng" algn="ctr">
                      <a:solidFill>
                        <a:schemeClr val="tx1"/>
                      </a:solidFill>
                      <a:prstDash val="solid"/>
                      <a:round/>
                      <a:headEnd type="none" w="med" len="med"/>
                      <a:tailEnd type="none" w="med" len="med"/>
                    </a:lnL>
                  </a:tcPr>
                </a:tc>
                <a:tc>
                  <a:txBody>
                    <a:bodyPr/>
                    <a:lstStyle/>
                    <a:p>
                      <a:r>
                        <a:rPr lang="en-US" sz="1200" dirty="0" smtClean="0"/>
                        <a:t>Central Navajo</a:t>
                      </a:r>
                      <a:endParaRPr lang="en-US" sz="1200" dirty="0"/>
                    </a:p>
                  </a:txBody>
                  <a:tcPr/>
                </a:tc>
                <a:tc>
                  <a:txBody>
                    <a:bodyPr/>
                    <a:lstStyle/>
                    <a:p>
                      <a:r>
                        <a:rPr lang="en-US" sz="1200" dirty="0" smtClean="0"/>
                        <a:t>08</a:t>
                      </a:r>
                      <a:endParaRPr lang="en-US" sz="1200" dirty="0"/>
                    </a:p>
                  </a:txBody>
                  <a:tcPr>
                    <a:lnR w="12700" cap="flat" cmpd="sng" algn="ctr">
                      <a:solidFill>
                        <a:schemeClr val="tx1"/>
                      </a:solidFill>
                      <a:prstDash val="solid"/>
                      <a:round/>
                      <a:headEnd type="none" w="med" len="med"/>
                      <a:tailEnd type="none" w="med" len="med"/>
                    </a:lnR>
                  </a:tcPr>
                </a:tc>
              </a:tr>
              <a:tr h="231962">
                <a:tc>
                  <a:txBody>
                    <a:bodyPr/>
                    <a:lstStyle/>
                    <a:p>
                      <a:r>
                        <a:rPr lang="en-US" sz="1200" dirty="0" err="1" smtClean="0"/>
                        <a:t>Kinlani</a:t>
                      </a:r>
                      <a:r>
                        <a:rPr lang="en-US" sz="1200" dirty="0" smtClean="0"/>
                        <a:t> Residential Hall School</a:t>
                      </a:r>
                      <a:endParaRPr lang="en-US" sz="1200" dirty="0"/>
                    </a:p>
                  </a:txBody>
                  <a:tcPr>
                    <a:lnL w="12700" cap="flat" cmpd="sng" algn="ctr">
                      <a:solidFill>
                        <a:schemeClr val="tx1"/>
                      </a:solidFill>
                      <a:prstDash val="solid"/>
                      <a:round/>
                      <a:headEnd type="none" w="med" len="med"/>
                      <a:tailEnd type="none" w="med" len="med"/>
                    </a:lnL>
                  </a:tcPr>
                </a:tc>
                <a:tc>
                  <a:txBody>
                    <a:bodyPr/>
                    <a:lstStyle/>
                    <a:p>
                      <a:r>
                        <a:rPr lang="en-US" sz="1200" dirty="0" smtClean="0"/>
                        <a:t>Western Navajo</a:t>
                      </a:r>
                      <a:endParaRPr lang="en-US" sz="1200" dirty="0"/>
                    </a:p>
                  </a:txBody>
                  <a:tcPr/>
                </a:tc>
                <a:tc>
                  <a:txBody>
                    <a:bodyPr/>
                    <a:lstStyle/>
                    <a:p>
                      <a:r>
                        <a:rPr lang="en-US" sz="1200" dirty="0" smtClean="0"/>
                        <a:t>07/08</a:t>
                      </a:r>
                      <a:endParaRPr lang="en-US" sz="1200" dirty="0"/>
                    </a:p>
                  </a:txBody>
                  <a:tcPr>
                    <a:lnR w="12700" cap="flat" cmpd="sng" algn="ctr">
                      <a:solidFill>
                        <a:schemeClr val="tx1"/>
                      </a:solidFill>
                      <a:prstDash val="solid"/>
                      <a:round/>
                      <a:headEnd type="none" w="med" len="med"/>
                      <a:tailEnd type="none" w="med" len="med"/>
                    </a:lnR>
                  </a:tcPr>
                </a:tc>
              </a:tr>
              <a:tr h="231962">
                <a:tc>
                  <a:txBody>
                    <a:bodyPr/>
                    <a:lstStyle/>
                    <a:p>
                      <a:r>
                        <a:rPr lang="en-US" sz="1200" dirty="0" smtClean="0"/>
                        <a:t>Naa Tsis’ Community School</a:t>
                      </a:r>
                      <a:endParaRPr lang="en-US" sz="1200" dirty="0"/>
                    </a:p>
                  </a:txBody>
                  <a:tcPr>
                    <a:lnL w="12700" cap="flat" cmpd="sng" algn="ctr">
                      <a:solidFill>
                        <a:schemeClr val="tx1"/>
                      </a:solidFill>
                      <a:prstDash val="solid"/>
                      <a:round/>
                      <a:headEnd type="none" w="med" len="med"/>
                      <a:tailEnd type="none" w="med" len="med"/>
                    </a:lnL>
                  </a:tcPr>
                </a:tc>
                <a:tc>
                  <a:txBody>
                    <a:bodyPr/>
                    <a:lstStyle/>
                    <a:p>
                      <a:r>
                        <a:rPr lang="en-US" sz="1200" dirty="0" smtClean="0"/>
                        <a:t>Western Navajo</a:t>
                      </a:r>
                      <a:endParaRPr lang="en-US" sz="1200" dirty="0"/>
                    </a:p>
                  </a:txBody>
                  <a:tcPr/>
                </a:tc>
                <a:tc>
                  <a:txBody>
                    <a:bodyPr/>
                    <a:lstStyle/>
                    <a:p>
                      <a:r>
                        <a:rPr lang="en-US" sz="1200" dirty="0" smtClean="0"/>
                        <a:t>07/08</a:t>
                      </a:r>
                      <a:endParaRPr lang="en-US" sz="1200" dirty="0"/>
                    </a:p>
                  </a:txBody>
                  <a:tcPr>
                    <a:lnR w="12700" cap="flat" cmpd="sng" algn="ctr">
                      <a:solidFill>
                        <a:schemeClr val="tx1"/>
                      </a:solidFill>
                      <a:prstDash val="solid"/>
                      <a:round/>
                      <a:headEnd type="none" w="med" len="med"/>
                      <a:tailEnd type="none" w="med" len="med"/>
                    </a:lnR>
                  </a:tcPr>
                </a:tc>
              </a:tr>
              <a:tr h="231962">
                <a:tc>
                  <a:txBody>
                    <a:bodyPr/>
                    <a:lstStyle/>
                    <a:p>
                      <a:r>
                        <a:rPr lang="en-US" sz="1200" dirty="0" smtClean="0"/>
                        <a:t>Rock Point Community School</a:t>
                      </a:r>
                      <a:endParaRPr lang="en-US" sz="1200" dirty="0"/>
                    </a:p>
                  </a:txBody>
                  <a:tcPr>
                    <a:lnL w="12700" cap="flat" cmpd="sng" algn="ctr">
                      <a:solidFill>
                        <a:schemeClr val="tx1"/>
                      </a:solidFill>
                      <a:prstDash val="solid"/>
                      <a:round/>
                      <a:headEnd type="none" w="med" len="med"/>
                      <a:tailEnd type="none" w="med" len="med"/>
                    </a:lnL>
                  </a:tcPr>
                </a:tc>
                <a:tc>
                  <a:txBody>
                    <a:bodyPr/>
                    <a:lstStyle/>
                    <a:p>
                      <a:r>
                        <a:rPr lang="en-US" sz="1200" dirty="0" smtClean="0"/>
                        <a:t>Navajo</a:t>
                      </a:r>
                      <a:r>
                        <a:rPr lang="en-US" sz="1200" baseline="0" dirty="0" smtClean="0"/>
                        <a:t> Regional Office</a:t>
                      </a:r>
                      <a:endParaRPr lang="en-US" sz="1200" dirty="0"/>
                    </a:p>
                  </a:txBody>
                  <a:tcPr/>
                </a:tc>
                <a:tc>
                  <a:txBody>
                    <a:bodyPr/>
                    <a:lstStyle/>
                    <a:p>
                      <a:r>
                        <a:rPr lang="en-US" sz="1200" dirty="0" smtClean="0"/>
                        <a:t>07/08</a:t>
                      </a:r>
                      <a:endParaRPr lang="en-US" sz="1200" dirty="0"/>
                    </a:p>
                  </a:txBody>
                  <a:tcPr>
                    <a:lnR w="12700" cap="flat" cmpd="sng" algn="ctr">
                      <a:solidFill>
                        <a:schemeClr val="tx1"/>
                      </a:solidFill>
                      <a:prstDash val="solid"/>
                      <a:round/>
                      <a:headEnd type="none" w="med" len="med"/>
                      <a:tailEnd type="none" w="med" len="med"/>
                    </a:lnR>
                  </a:tcPr>
                </a:tc>
              </a:tr>
              <a:tr h="231962">
                <a:tc>
                  <a:txBody>
                    <a:bodyPr/>
                    <a:lstStyle/>
                    <a:p>
                      <a:r>
                        <a:rPr lang="en-US" sz="1200" dirty="0" err="1" smtClean="0"/>
                        <a:t>Shonto</a:t>
                      </a:r>
                      <a:r>
                        <a:rPr lang="en-US" sz="1200" dirty="0" smtClean="0"/>
                        <a:t> Preparatory School</a:t>
                      </a:r>
                      <a:endParaRPr lang="en-US" sz="1200" dirty="0"/>
                    </a:p>
                  </a:txBody>
                  <a:tcPr>
                    <a:lnL w="12700" cap="flat" cmpd="sng" algn="ctr">
                      <a:solidFill>
                        <a:schemeClr val="tx1"/>
                      </a:solidFill>
                      <a:prstDash val="solid"/>
                      <a:round/>
                      <a:headEnd type="none" w="med" len="med"/>
                      <a:tailEnd type="none" w="med" len="med"/>
                    </a:lnL>
                  </a:tcPr>
                </a:tc>
                <a:tc>
                  <a:txBody>
                    <a:bodyPr/>
                    <a:lstStyle/>
                    <a:p>
                      <a:r>
                        <a:rPr lang="en-US" sz="1200" dirty="0" smtClean="0"/>
                        <a:t>Western Navajo</a:t>
                      </a:r>
                      <a:endParaRPr lang="en-US" sz="1200" dirty="0"/>
                    </a:p>
                  </a:txBody>
                  <a:tcPr/>
                </a:tc>
                <a:tc>
                  <a:txBody>
                    <a:bodyPr/>
                    <a:lstStyle/>
                    <a:p>
                      <a:r>
                        <a:rPr lang="en-US" sz="1200" dirty="0" smtClean="0"/>
                        <a:t>08</a:t>
                      </a:r>
                      <a:endParaRPr lang="en-US" sz="1200" dirty="0"/>
                    </a:p>
                  </a:txBody>
                  <a:tcPr>
                    <a:lnR w="12700" cap="flat" cmpd="sng" algn="ctr">
                      <a:solidFill>
                        <a:schemeClr val="tx1"/>
                      </a:solidFill>
                      <a:prstDash val="solid"/>
                      <a:round/>
                      <a:headEnd type="none" w="med" len="med"/>
                      <a:tailEnd type="none" w="med" len="med"/>
                    </a:lnR>
                  </a:tcPr>
                </a:tc>
              </a:tr>
              <a:tr h="231962">
                <a:tc>
                  <a:txBody>
                    <a:bodyPr/>
                    <a:lstStyle/>
                    <a:p>
                      <a:r>
                        <a:rPr lang="en-US" sz="1200" dirty="0" smtClean="0"/>
                        <a:t>Wide Ruins Community School</a:t>
                      </a:r>
                      <a:endParaRPr lang="en-US" sz="1200" dirty="0"/>
                    </a:p>
                  </a:txBody>
                  <a:tcPr>
                    <a:lnL w="12700" cap="flat" cmpd="sng" algn="ctr">
                      <a:solidFill>
                        <a:schemeClr val="tx1"/>
                      </a:solidFill>
                      <a:prstDash val="solid"/>
                      <a:round/>
                      <a:headEnd type="none" w="med" len="med"/>
                      <a:tailEnd type="none" w="med" len="med"/>
                    </a:lnL>
                  </a:tcPr>
                </a:tc>
                <a:tc>
                  <a:txBody>
                    <a:bodyPr/>
                    <a:lstStyle/>
                    <a:p>
                      <a:r>
                        <a:rPr lang="en-US" sz="1200" dirty="0" smtClean="0"/>
                        <a:t>Fort Defiance</a:t>
                      </a:r>
                      <a:endParaRPr lang="en-US" sz="1200" dirty="0"/>
                    </a:p>
                  </a:txBody>
                  <a:tcPr/>
                </a:tc>
                <a:tc>
                  <a:txBody>
                    <a:bodyPr/>
                    <a:lstStyle/>
                    <a:p>
                      <a:r>
                        <a:rPr lang="en-US" sz="1200" dirty="0" smtClean="0"/>
                        <a:t>08</a:t>
                      </a:r>
                      <a:endParaRPr lang="en-US" sz="1200" dirty="0"/>
                    </a:p>
                  </a:txBody>
                  <a:tcPr>
                    <a:lnR w="12700" cap="flat" cmpd="sng" algn="ctr">
                      <a:solidFill>
                        <a:schemeClr val="tx1"/>
                      </a:solidFill>
                      <a:prstDash val="solid"/>
                      <a:round/>
                      <a:headEnd type="none" w="med" len="med"/>
                      <a:tailEnd type="none" w="med" len="med"/>
                    </a:lnR>
                  </a:tcPr>
                </a:tc>
              </a:tr>
              <a:tr h="231962">
                <a:tc>
                  <a:txBody>
                    <a:bodyPr/>
                    <a:lstStyle/>
                    <a:p>
                      <a:r>
                        <a:rPr lang="en-US" sz="1200" dirty="0" smtClean="0"/>
                        <a:t>Winslow Residential Hall</a:t>
                      </a:r>
                      <a:endParaRPr lang="en-US" sz="1200" dirty="0"/>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r>
                        <a:rPr lang="en-US" sz="1200" dirty="0" smtClean="0"/>
                        <a:t>Fort Defiance</a:t>
                      </a:r>
                      <a:endParaRPr lang="en-US" sz="1200" dirty="0"/>
                    </a:p>
                  </a:txBody>
                  <a:tcPr>
                    <a:lnB w="12700" cap="flat" cmpd="sng" algn="ctr">
                      <a:solidFill>
                        <a:schemeClr val="tx1"/>
                      </a:solidFill>
                      <a:prstDash val="solid"/>
                      <a:round/>
                      <a:headEnd type="none" w="med" len="med"/>
                      <a:tailEnd type="none" w="med" len="med"/>
                    </a:lnB>
                  </a:tcPr>
                </a:tc>
                <a:tc>
                  <a:txBody>
                    <a:bodyPr/>
                    <a:lstStyle/>
                    <a:p>
                      <a:r>
                        <a:rPr lang="en-US" sz="1200" dirty="0" smtClean="0"/>
                        <a:t>08</a:t>
                      </a:r>
                      <a:endParaRPr lang="en-US" sz="1200" dirty="0"/>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40000"/>
            <a:lum/>
          </a:blip>
          <a:srcRect/>
          <a:stretch>
            <a:fillRect l="-25000" r="-100000"/>
          </a:stretch>
        </a:blipFill>
        <a:effectLst/>
      </p:bgPr>
    </p:bg>
    <p:spTree>
      <p:nvGrpSpPr>
        <p:cNvPr id="1" name=""/>
        <p:cNvGrpSpPr/>
        <p:nvPr/>
      </p:nvGrpSpPr>
      <p:grpSpPr>
        <a:xfrm>
          <a:off x="0" y="0"/>
          <a:ext cx="0" cy="0"/>
          <a:chOff x="0" y="0"/>
          <a:chExt cx="0" cy="0"/>
        </a:xfrm>
      </p:grpSpPr>
      <p:pic>
        <p:nvPicPr>
          <p:cNvPr id="4" name="Picture 3" descr="ADD MAPS PICs.jpg"/>
          <p:cNvPicPr/>
          <p:nvPr/>
        </p:nvPicPr>
        <p:blipFill>
          <a:blip r:embed="rId3" cstate="print"/>
          <a:srcRect l="22664" t="1887" r="3762" b="1602"/>
          <a:stretch>
            <a:fillRect/>
          </a:stretch>
        </p:blipFill>
        <p:spPr>
          <a:xfrm>
            <a:off x="381001" y="76200"/>
            <a:ext cx="8382000" cy="6652212"/>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40000"/>
            <a:lum/>
          </a:blip>
          <a:srcRect/>
          <a:stretch>
            <a:fillRect l="-21000" r="-100000"/>
          </a:stretch>
        </a:blipFill>
        <a:effectLst/>
      </p:bgPr>
    </p:bg>
    <p:spTree>
      <p:nvGrpSpPr>
        <p:cNvPr id="1" name=""/>
        <p:cNvGrpSpPr/>
        <p:nvPr/>
      </p:nvGrpSpPr>
      <p:grpSpPr>
        <a:xfrm>
          <a:off x="0" y="0"/>
          <a:ext cx="0" cy="0"/>
          <a:chOff x="0" y="0"/>
          <a:chExt cx="0" cy="0"/>
        </a:xfrm>
      </p:grpSpPr>
      <p:grpSp>
        <p:nvGrpSpPr>
          <p:cNvPr id="2070" name="Group 22"/>
          <p:cNvGrpSpPr>
            <a:grpSpLocks/>
          </p:cNvGrpSpPr>
          <p:nvPr/>
        </p:nvGrpSpPr>
        <p:grpSpPr bwMode="auto">
          <a:xfrm>
            <a:off x="1524000" y="76200"/>
            <a:ext cx="5715000" cy="6553200"/>
            <a:chOff x="1073181" y="1059751"/>
            <a:chExt cx="59256" cy="74866"/>
          </a:xfrm>
        </p:grpSpPr>
        <p:sp>
          <p:nvSpPr>
            <p:cNvPr id="2074" name="AutoShape 26"/>
            <p:cNvSpPr>
              <a:spLocks noChangeArrowheads="1"/>
            </p:cNvSpPr>
            <p:nvPr/>
          </p:nvSpPr>
          <p:spPr bwMode="auto">
            <a:xfrm>
              <a:off x="1073181" y="1060894"/>
              <a:ext cx="59256" cy="73724"/>
            </a:xfrm>
            <a:prstGeom prst="triangle">
              <a:avLst>
                <a:gd name="adj" fmla="val 50000"/>
              </a:avLst>
            </a:prstGeom>
            <a:solidFill>
              <a:srgbClr val="669900"/>
            </a:solidFill>
            <a:ln w="9525" algn="in">
              <a:noFill/>
              <a:miter lim="800000"/>
              <a:headEnd/>
              <a:tailEnd/>
            </a:ln>
            <a:effectLst/>
          </p:spPr>
          <p:txBody>
            <a:bodyPr vert="horz" wrap="square" lIns="36576" tIns="36576" rIns="36576" bIns="36576" numCol="1" anchor="t" anchorCtr="0" compatLnSpc="1">
              <a:prstTxWarp prst="textNoShape">
                <a:avLst/>
              </a:prstTxWarp>
            </a:bodyPr>
            <a:lstStyle/>
            <a:p>
              <a:endParaRPr lang="en-US"/>
            </a:p>
          </p:txBody>
        </p:sp>
        <p:sp>
          <p:nvSpPr>
            <p:cNvPr id="2073" name="AutoShape 25"/>
            <p:cNvSpPr>
              <a:spLocks noChangeArrowheads="1"/>
            </p:cNvSpPr>
            <p:nvPr/>
          </p:nvSpPr>
          <p:spPr bwMode="auto">
            <a:xfrm>
              <a:off x="1081182" y="1060323"/>
              <a:ext cx="43434" cy="54440"/>
            </a:xfrm>
            <a:prstGeom prst="triangle">
              <a:avLst>
                <a:gd name="adj" fmla="val 50000"/>
              </a:avLst>
            </a:prstGeom>
            <a:solidFill>
              <a:srgbClr val="FFFF00"/>
            </a:solidFill>
            <a:ln w="9525" algn="in">
              <a:noFill/>
              <a:miter lim="800000"/>
              <a:headEnd/>
              <a:tailEnd/>
            </a:ln>
            <a:effectLst/>
          </p:spPr>
          <p:txBody>
            <a:bodyPr vert="horz" wrap="square" lIns="36576" tIns="36576" rIns="36576" bIns="36576" numCol="1" anchor="t" anchorCtr="0" compatLnSpc="1">
              <a:prstTxWarp prst="textNoShape">
                <a:avLst/>
              </a:prstTxWarp>
            </a:bodyPr>
            <a:lstStyle/>
            <a:p>
              <a:endParaRPr lang="en-US"/>
            </a:p>
          </p:txBody>
        </p:sp>
        <p:sp>
          <p:nvSpPr>
            <p:cNvPr id="2072" name="AutoShape 24"/>
            <p:cNvSpPr>
              <a:spLocks noChangeArrowheads="1"/>
            </p:cNvSpPr>
            <p:nvPr/>
          </p:nvSpPr>
          <p:spPr bwMode="auto">
            <a:xfrm>
              <a:off x="1088040" y="1062610"/>
              <a:ext cx="29718" cy="33866"/>
            </a:xfrm>
            <a:prstGeom prst="triangle">
              <a:avLst>
                <a:gd name="adj" fmla="val 50000"/>
              </a:avLst>
            </a:prstGeom>
            <a:solidFill>
              <a:srgbClr val="FF9900"/>
            </a:solidFill>
            <a:ln w="9525" algn="in">
              <a:noFill/>
              <a:miter lim="800000"/>
              <a:headEnd/>
              <a:tailEnd/>
            </a:ln>
            <a:effectLst/>
          </p:spPr>
          <p:txBody>
            <a:bodyPr vert="horz" wrap="square" lIns="36576" tIns="36576" rIns="36576" bIns="36576" numCol="1" anchor="t" anchorCtr="0" compatLnSpc="1">
              <a:prstTxWarp prst="textNoShape">
                <a:avLst/>
              </a:prstTxWarp>
            </a:bodyPr>
            <a:lstStyle/>
            <a:p>
              <a:endParaRPr lang="en-US"/>
            </a:p>
          </p:txBody>
        </p:sp>
        <p:sp>
          <p:nvSpPr>
            <p:cNvPr id="2071" name="AutoShape 23"/>
            <p:cNvSpPr>
              <a:spLocks noChangeArrowheads="1"/>
            </p:cNvSpPr>
            <p:nvPr/>
          </p:nvSpPr>
          <p:spPr bwMode="auto">
            <a:xfrm>
              <a:off x="1094898" y="1059751"/>
              <a:ext cx="16069" cy="21146"/>
            </a:xfrm>
            <a:prstGeom prst="triangle">
              <a:avLst>
                <a:gd name="adj" fmla="val 50000"/>
              </a:avLst>
            </a:prstGeom>
            <a:solidFill>
              <a:srgbClr val="EA2839"/>
            </a:solidFill>
            <a:ln w="9525" algn="in">
              <a:noFill/>
              <a:miter lim="800000"/>
              <a:headEnd/>
              <a:tailEnd/>
            </a:ln>
            <a:effectLst/>
          </p:spPr>
          <p:txBody>
            <a:bodyPr vert="horz" wrap="square" lIns="36576" tIns="36576" rIns="36576" bIns="36576" numCol="1" anchor="t" anchorCtr="0" compatLnSpc="1">
              <a:prstTxWarp prst="textNoShape">
                <a:avLst/>
              </a:prstTxWarp>
            </a:bodyPr>
            <a:lstStyle/>
            <a:p>
              <a:endParaRPr lang="en-US"/>
            </a:p>
          </p:txBody>
        </p:sp>
      </p:grpSp>
      <p:sp>
        <p:nvSpPr>
          <p:cNvPr id="2069" name="AutoShape 21"/>
          <p:cNvSpPr>
            <a:spLocks noChangeShapeType="1"/>
          </p:cNvSpPr>
          <p:nvPr/>
        </p:nvSpPr>
        <p:spPr bwMode="auto">
          <a:xfrm flipH="1">
            <a:off x="4315968" y="152400"/>
            <a:ext cx="76200" cy="647700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68" name="AutoShape 20"/>
          <p:cNvSpPr>
            <a:spLocks noChangeShapeType="1"/>
          </p:cNvSpPr>
          <p:nvPr/>
        </p:nvSpPr>
        <p:spPr bwMode="auto">
          <a:xfrm>
            <a:off x="1566863" y="3870325"/>
            <a:ext cx="0" cy="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67" name="AutoShape 19"/>
          <p:cNvSpPr>
            <a:spLocks noChangeShapeType="1"/>
          </p:cNvSpPr>
          <p:nvPr/>
        </p:nvSpPr>
        <p:spPr bwMode="auto">
          <a:xfrm flipV="1">
            <a:off x="2971800" y="3276597"/>
            <a:ext cx="2819400" cy="45719"/>
          </a:xfrm>
          <a:prstGeom prst="straightConnector1">
            <a:avLst/>
          </a:prstGeom>
          <a:noFill/>
          <a:ln w="5715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82" name="Text Box 34"/>
          <p:cNvSpPr txBox="1">
            <a:spLocks noChangeArrowheads="1"/>
          </p:cNvSpPr>
          <p:nvPr/>
        </p:nvSpPr>
        <p:spPr bwMode="auto">
          <a:xfrm>
            <a:off x="0" y="0"/>
            <a:ext cx="2133600" cy="4572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050" b="1"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Bureau of Indian Education</a:t>
            </a:r>
            <a:endParaRPr kumimoji="0" lang="en-US" sz="105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050" b="1"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Statewide System of Support</a:t>
            </a:r>
            <a:endParaRPr kumimoji="0" lang="en-US" sz="105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endParaRPr>
          </a:p>
        </p:txBody>
      </p:sp>
      <p:sp>
        <p:nvSpPr>
          <p:cNvPr id="2075" name="Text Box 27"/>
          <p:cNvSpPr txBox="1">
            <a:spLocks noChangeArrowheads="1"/>
          </p:cNvSpPr>
          <p:nvPr/>
        </p:nvSpPr>
        <p:spPr bwMode="auto">
          <a:xfrm>
            <a:off x="7162800" y="0"/>
            <a:ext cx="1981200" cy="4572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050" b="1"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Levels of Need and      Differentiated Support</a:t>
            </a:r>
            <a:endParaRPr kumimoji="0" lang="en-US" sz="1050" b="0" i="0" u="none" strike="noStrike" cap="none" normalizeH="0" baseline="0" dirty="0" smtClean="0">
              <a:ln>
                <a:noFill/>
              </a:ln>
              <a:solidFill>
                <a:schemeClr val="tx1"/>
              </a:solidFill>
              <a:effectLst/>
              <a:latin typeface="Arial" pitchFamily="34" charset="0"/>
            </a:endParaRPr>
          </a:p>
        </p:txBody>
      </p:sp>
      <p:sp>
        <p:nvSpPr>
          <p:cNvPr id="2066" name="Text Box 18"/>
          <p:cNvSpPr txBox="1">
            <a:spLocks noChangeArrowheads="1"/>
          </p:cNvSpPr>
          <p:nvPr/>
        </p:nvSpPr>
        <p:spPr bwMode="auto">
          <a:xfrm>
            <a:off x="2209800" y="838200"/>
            <a:ext cx="1076325" cy="266700"/>
          </a:xfrm>
          <a:prstGeom prst="rect">
            <a:avLst/>
          </a:prstGeom>
          <a:solidFill>
            <a:srgbClr val="FFFFFF"/>
          </a:solidFill>
          <a:ln w="9525">
            <a:solidFill>
              <a:srgbClr val="FF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Restructuring</a:t>
            </a:r>
            <a:endParaRPr kumimoji="0" lang="en-US" sz="1800" b="0" i="0" u="none" strike="noStrike" cap="none" normalizeH="0" baseline="0" dirty="0" smtClean="0">
              <a:ln>
                <a:noFill/>
              </a:ln>
              <a:solidFill>
                <a:schemeClr val="tx1"/>
              </a:solidFill>
              <a:effectLst/>
              <a:latin typeface="Arial" pitchFamily="34" charset="0"/>
            </a:endParaRPr>
          </a:p>
        </p:txBody>
      </p:sp>
      <p:sp>
        <p:nvSpPr>
          <p:cNvPr id="2065" name="Text Box 17"/>
          <p:cNvSpPr txBox="1">
            <a:spLocks noChangeArrowheads="1"/>
          </p:cNvSpPr>
          <p:nvPr/>
        </p:nvSpPr>
        <p:spPr bwMode="auto">
          <a:xfrm>
            <a:off x="5905500" y="838200"/>
            <a:ext cx="1333500" cy="247650"/>
          </a:xfrm>
          <a:prstGeom prst="rect">
            <a:avLst/>
          </a:prstGeom>
          <a:solidFill>
            <a:srgbClr val="FFFFFF"/>
          </a:solidFill>
          <a:ln w="9525">
            <a:solidFill>
              <a:srgbClr val="FF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Intensive Support</a:t>
            </a:r>
            <a:endParaRPr kumimoji="0" lang="en-US" sz="1800" b="0" i="0" u="none" strike="noStrike" cap="none" normalizeH="0" baseline="0" dirty="0" smtClean="0">
              <a:ln>
                <a:noFill/>
              </a:ln>
              <a:solidFill>
                <a:schemeClr val="tx1"/>
              </a:solidFill>
              <a:effectLst/>
              <a:latin typeface="Arial" pitchFamily="34" charset="0"/>
            </a:endParaRPr>
          </a:p>
        </p:txBody>
      </p:sp>
      <p:sp>
        <p:nvSpPr>
          <p:cNvPr id="2064" name="Text Box 16"/>
          <p:cNvSpPr txBox="1">
            <a:spLocks noChangeArrowheads="1"/>
          </p:cNvSpPr>
          <p:nvPr/>
        </p:nvSpPr>
        <p:spPr bwMode="auto">
          <a:xfrm>
            <a:off x="5943600" y="1371600"/>
            <a:ext cx="1981200" cy="304800"/>
          </a:xfrm>
          <a:prstGeom prst="rect">
            <a:avLst/>
          </a:prstGeom>
          <a:solidFill>
            <a:srgbClr val="FFFFFF"/>
          </a:solidFill>
          <a:ln w="9525">
            <a:solidFill>
              <a:srgbClr val="FF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On-Site Intervention Teams</a:t>
            </a:r>
            <a:endParaRPr kumimoji="0" lang="en-US" sz="1800" b="0" i="0" u="none" strike="noStrike" cap="none" normalizeH="0" baseline="0" dirty="0" smtClean="0">
              <a:ln>
                <a:noFill/>
              </a:ln>
              <a:solidFill>
                <a:schemeClr val="tx1"/>
              </a:solidFill>
              <a:effectLst/>
              <a:latin typeface="Arial" pitchFamily="34" charset="0"/>
            </a:endParaRPr>
          </a:p>
        </p:txBody>
      </p:sp>
      <p:sp>
        <p:nvSpPr>
          <p:cNvPr id="2063" name="Text Box 15"/>
          <p:cNvSpPr txBox="1">
            <a:spLocks noChangeArrowheads="1"/>
          </p:cNvSpPr>
          <p:nvPr/>
        </p:nvSpPr>
        <p:spPr bwMode="auto">
          <a:xfrm>
            <a:off x="6477000" y="1981200"/>
            <a:ext cx="1981200" cy="311150"/>
          </a:xfrm>
          <a:prstGeom prst="rect">
            <a:avLst/>
          </a:prstGeom>
          <a:solidFill>
            <a:srgbClr val="FFFFFF"/>
          </a:solidFill>
          <a:ln w="9525">
            <a:solidFill>
              <a:srgbClr val="FFC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Specific/ Targeted Support</a:t>
            </a:r>
            <a:endParaRPr kumimoji="0" lang="en-US" sz="1800" b="0" i="0" u="none" strike="noStrike" cap="none" normalizeH="0" baseline="0" dirty="0" smtClean="0">
              <a:ln>
                <a:noFill/>
              </a:ln>
              <a:solidFill>
                <a:schemeClr val="tx1"/>
              </a:solidFill>
              <a:effectLst/>
              <a:latin typeface="Arial" pitchFamily="34" charset="0"/>
            </a:endParaRPr>
          </a:p>
        </p:txBody>
      </p:sp>
      <p:sp>
        <p:nvSpPr>
          <p:cNvPr id="2062" name="Text Box 14"/>
          <p:cNvSpPr txBox="1">
            <a:spLocks noChangeArrowheads="1"/>
          </p:cNvSpPr>
          <p:nvPr/>
        </p:nvSpPr>
        <p:spPr bwMode="auto">
          <a:xfrm>
            <a:off x="6878637" y="2590800"/>
            <a:ext cx="1731963" cy="317500"/>
          </a:xfrm>
          <a:prstGeom prst="rect">
            <a:avLst/>
          </a:prstGeom>
          <a:solidFill>
            <a:srgbClr val="FFFFFF"/>
          </a:solidFill>
          <a:ln w="9525">
            <a:solidFill>
              <a:srgbClr val="FFC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Regional Support Teams</a:t>
            </a:r>
            <a:endParaRPr kumimoji="0" lang="en-US" sz="1800" b="0" i="0" u="none" strike="noStrike" cap="none" normalizeH="0" baseline="0" dirty="0" smtClean="0">
              <a:ln>
                <a:noFill/>
              </a:ln>
              <a:solidFill>
                <a:schemeClr val="tx1"/>
              </a:solidFill>
              <a:effectLst/>
              <a:latin typeface="Arial" pitchFamily="34" charset="0"/>
            </a:endParaRPr>
          </a:p>
        </p:txBody>
      </p:sp>
      <p:sp>
        <p:nvSpPr>
          <p:cNvPr id="2061" name="Text Box 13"/>
          <p:cNvSpPr txBox="1">
            <a:spLocks noChangeArrowheads="1"/>
          </p:cNvSpPr>
          <p:nvPr/>
        </p:nvSpPr>
        <p:spPr bwMode="auto">
          <a:xfrm>
            <a:off x="7391400" y="3581400"/>
            <a:ext cx="1295400" cy="304800"/>
          </a:xfrm>
          <a:prstGeom prst="rect">
            <a:avLst/>
          </a:prstGeom>
          <a:solidFill>
            <a:srgbClr val="FFFFFF"/>
          </a:solidFill>
          <a:ln w="9525">
            <a:solidFill>
              <a:srgbClr val="FFFF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Focused Support</a:t>
            </a:r>
            <a:endParaRPr kumimoji="0" lang="en-US" sz="1800" b="0" i="0" u="none" strike="noStrike" cap="none" normalizeH="0" baseline="0" dirty="0" smtClean="0">
              <a:ln>
                <a:noFill/>
              </a:ln>
              <a:solidFill>
                <a:schemeClr val="tx1"/>
              </a:solidFill>
              <a:effectLst/>
              <a:latin typeface="Arial" pitchFamily="34" charset="0"/>
            </a:endParaRPr>
          </a:p>
        </p:txBody>
      </p:sp>
      <p:sp>
        <p:nvSpPr>
          <p:cNvPr id="2060" name="Text Box 12"/>
          <p:cNvSpPr txBox="1">
            <a:spLocks noChangeArrowheads="1"/>
          </p:cNvSpPr>
          <p:nvPr/>
        </p:nvSpPr>
        <p:spPr bwMode="auto">
          <a:xfrm>
            <a:off x="7391400" y="4114800"/>
            <a:ext cx="1371600" cy="495300"/>
          </a:xfrm>
          <a:prstGeom prst="rect">
            <a:avLst/>
          </a:prstGeom>
          <a:solidFill>
            <a:srgbClr val="FFFFFF"/>
          </a:solidFill>
          <a:ln w="9525">
            <a:solidFill>
              <a:srgbClr val="FFFF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BIE-DPA Contact Person/Team</a:t>
            </a:r>
            <a:endParaRPr kumimoji="0" lang="en-US" sz="1800" b="0" i="0" u="none" strike="noStrike" cap="none" normalizeH="0" baseline="0" dirty="0" smtClean="0">
              <a:ln>
                <a:noFill/>
              </a:ln>
              <a:solidFill>
                <a:schemeClr val="tx1"/>
              </a:solidFill>
              <a:effectLst/>
              <a:latin typeface="Arial" pitchFamily="34" charset="0"/>
            </a:endParaRPr>
          </a:p>
        </p:txBody>
      </p:sp>
      <p:sp>
        <p:nvSpPr>
          <p:cNvPr id="2059" name="Text Box 11"/>
          <p:cNvSpPr txBox="1">
            <a:spLocks noChangeArrowheads="1"/>
          </p:cNvSpPr>
          <p:nvPr/>
        </p:nvSpPr>
        <p:spPr bwMode="auto">
          <a:xfrm>
            <a:off x="7772400" y="5715000"/>
            <a:ext cx="1143000" cy="609600"/>
          </a:xfrm>
          <a:prstGeom prst="rect">
            <a:avLst/>
          </a:prstGeom>
          <a:solidFill>
            <a:srgbClr val="FFFFFF"/>
          </a:solidFill>
          <a:ln w="9525">
            <a:solidFill>
              <a:srgbClr val="92D05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Division of Performance &amp; Accountability</a:t>
            </a:r>
            <a:endParaRPr kumimoji="0" lang="en-US" sz="1800" b="0" i="0" u="none" strike="noStrike" cap="none" normalizeH="0" baseline="0" dirty="0" smtClean="0">
              <a:ln>
                <a:noFill/>
              </a:ln>
              <a:solidFill>
                <a:schemeClr val="tx1"/>
              </a:solidFill>
              <a:effectLst/>
              <a:latin typeface="Arial" pitchFamily="34" charset="0"/>
            </a:endParaRPr>
          </a:p>
        </p:txBody>
      </p:sp>
      <p:sp>
        <p:nvSpPr>
          <p:cNvPr id="2058" name="Text Box 10"/>
          <p:cNvSpPr txBox="1">
            <a:spLocks noChangeArrowheads="1"/>
          </p:cNvSpPr>
          <p:nvPr/>
        </p:nvSpPr>
        <p:spPr bwMode="auto">
          <a:xfrm>
            <a:off x="1219200" y="2057400"/>
            <a:ext cx="1219200" cy="609600"/>
          </a:xfrm>
          <a:prstGeom prst="rect">
            <a:avLst/>
          </a:prstGeom>
          <a:noFill/>
          <a:ln w="9525">
            <a:solidFill>
              <a:srgbClr val="FFC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Corrective Action/Planning</a:t>
            </a:r>
            <a:r>
              <a:rPr kumimoji="0" lang="en-US" sz="1100" b="0" i="0" u="none" strike="noStrike" cap="none" normalizeH="0" dirty="0" smtClean="0">
                <a:ln>
                  <a:noFill/>
                </a:ln>
                <a:solidFill>
                  <a:schemeClr val="tx1"/>
                </a:solidFill>
                <a:effectLst/>
                <a:latin typeface="Arial" pitchFamily="34" charset="0"/>
                <a:ea typeface="Calibri" pitchFamily="34" charset="0"/>
                <a:cs typeface="Times New Roman" pitchFamily="18" charset="0"/>
              </a:rPr>
              <a:t> </a:t>
            </a:r>
            <a:r>
              <a:rPr kumimoji="0" lang="en-US" sz="11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for Restructuring</a:t>
            </a:r>
            <a:endParaRPr kumimoji="0" lang="en-US" sz="1800" b="0" i="0" u="none" strike="noStrike" cap="none" normalizeH="0" baseline="0" dirty="0" smtClean="0">
              <a:ln>
                <a:noFill/>
              </a:ln>
              <a:solidFill>
                <a:schemeClr val="tx1"/>
              </a:solidFill>
              <a:effectLst/>
              <a:latin typeface="Arial" pitchFamily="34" charset="0"/>
            </a:endParaRPr>
          </a:p>
        </p:txBody>
      </p:sp>
      <p:sp>
        <p:nvSpPr>
          <p:cNvPr id="2057" name="Text Box 9"/>
          <p:cNvSpPr txBox="1">
            <a:spLocks noChangeArrowheads="1"/>
          </p:cNvSpPr>
          <p:nvPr/>
        </p:nvSpPr>
        <p:spPr bwMode="auto">
          <a:xfrm>
            <a:off x="609600" y="3429000"/>
            <a:ext cx="1123951" cy="723900"/>
          </a:xfrm>
          <a:prstGeom prst="rect">
            <a:avLst/>
          </a:prstGeom>
          <a:noFill/>
          <a:ln w="9525">
            <a:solidFill>
              <a:srgbClr val="FFFF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Alert/ School Improvement  Year 1 &amp; 2</a:t>
            </a:r>
            <a:endParaRPr kumimoji="0" lang="en-US" sz="1800" b="0" i="0" u="none" strike="noStrike" cap="none" normalizeH="0" baseline="0" dirty="0" smtClean="0">
              <a:ln>
                <a:noFill/>
              </a:ln>
              <a:solidFill>
                <a:schemeClr val="tx1"/>
              </a:solidFill>
              <a:effectLst/>
              <a:latin typeface="Arial" pitchFamily="34" charset="0"/>
            </a:endParaRPr>
          </a:p>
        </p:txBody>
      </p:sp>
      <p:sp>
        <p:nvSpPr>
          <p:cNvPr id="2056" name="Text Box 8"/>
          <p:cNvSpPr txBox="1">
            <a:spLocks noChangeArrowheads="1"/>
          </p:cNvSpPr>
          <p:nvPr/>
        </p:nvSpPr>
        <p:spPr bwMode="auto">
          <a:xfrm>
            <a:off x="152400" y="5181600"/>
            <a:ext cx="1066799" cy="838200"/>
          </a:xfrm>
          <a:prstGeom prst="rect">
            <a:avLst/>
          </a:prstGeom>
          <a:solidFill>
            <a:srgbClr val="FFFFFF"/>
          </a:solidFill>
          <a:ln w="3175">
            <a:solidFill>
              <a:srgbClr val="92D050"/>
            </a:solidFill>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Schools Meeting Requirements</a:t>
            </a:r>
            <a:endParaRPr kumimoji="0" lang="en-US"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1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(AYP)</a:t>
            </a:r>
            <a:endParaRPr kumimoji="0" lang="en-US" sz="1800" b="0" i="0" u="none" strike="noStrike" cap="none" normalizeH="0" baseline="0" dirty="0" smtClean="0">
              <a:ln>
                <a:noFill/>
              </a:ln>
              <a:solidFill>
                <a:schemeClr val="tx1"/>
              </a:solidFill>
              <a:effectLst/>
              <a:latin typeface="Arial" pitchFamily="34" charset="0"/>
            </a:endParaRPr>
          </a:p>
        </p:txBody>
      </p:sp>
      <p:sp>
        <p:nvSpPr>
          <p:cNvPr id="2055" name="Text Box 7"/>
          <p:cNvSpPr txBox="1">
            <a:spLocks noChangeArrowheads="1"/>
          </p:cNvSpPr>
          <p:nvPr/>
        </p:nvSpPr>
        <p:spPr bwMode="auto">
          <a:xfrm>
            <a:off x="2287587" y="5029200"/>
            <a:ext cx="1979613" cy="1524000"/>
          </a:xfrm>
          <a:prstGeom prst="rect">
            <a:avLst/>
          </a:prstGeom>
          <a:solidFill>
            <a:srgbClr val="9BBB59"/>
          </a:solidFill>
          <a:ln w="38100">
            <a:noFill/>
            <a:miter lim="800000"/>
            <a:headEnd/>
            <a:tailEnd/>
          </a:ln>
          <a:effectLst>
            <a:outerShdw dist="28398" dir="3806097" algn="ctr" rotWithShape="0">
              <a:srgbClr val="4E6128">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800" b="0" i="0" u="sng" strike="noStrike" cap="none" normalizeH="0" baseline="0" dirty="0" smtClean="0">
                <a:ln>
                  <a:noFill/>
                </a:ln>
                <a:solidFill>
                  <a:schemeClr val="tx1"/>
                </a:solidFill>
                <a:effectLst/>
                <a:latin typeface="Agency FB" pitchFamily="34" charset="0"/>
                <a:ea typeface="Calibri" pitchFamily="34" charset="0"/>
                <a:cs typeface="Times New Roman" pitchFamily="18" charset="0"/>
              </a:rPr>
              <a:t>Areas of Monitoring &amp; Technical Assistance</a:t>
            </a:r>
            <a:endParaRPr kumimoji="0" lang="en-US"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800" b="0" i="0" u="none" strike="noStrike" cap="none" normalizeH="0" baseline="0" dirty="0" smtClean="0">
                <a:ln>
                  <a:noFill/>
                </a:ln>
                <a:solidFill>
                  <a:schemeClr val="tx1"/>
                </a:solidFill>
                <a:effectLst/>
                <a:latin typeface="Agency FB" pitchFamily="34" charset="0"/>
                <a:ea typeface="Calibri" pitchFamily="34" charset="0"/>
                <a:cs typeface="Times New Roman" pitchFamily="18" charset="0"/>
              </a:rPr>
              <a:t>AYP – Meeting Targets</a:t>
            </a:r>
            <a:endParaRPr kumimoji="0" lang="en-US"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800" b="0" i="0" u="none" strike="noStrike" cap="none" normalizeH="0" baseline="0" dirty="0" smtClean="0">
                <a:ln>
                  <a:noFill/>
                </a:ln>
                <a:solidFill>
                  <a:schemeClr val="tx1"/>
                </a:solidFill>
                <a:effectLst/>
                <a:latin typeface="Agency FB" pitchFamily="34" charset="0"/>
                <a:ea typeface="Calibri" pitchFamily="34" charset="0"/>
                <a:cs typeface="Times New Roman" pitchFamily="18" charset="0"/>
              </a:rPr>
              <a:t>Special Education Performance Targets</a:t>
            </a:r>
            <a:endParaRPr kumimoji="0" lang="en-US"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800" b="0" i="0" u="none" strike="noStrike" cap="none" normalizeH="0" baseline="0" dirty="0" smtClean="0">
                <a:ln>
                  <a:noFill/>
                </a:ln>
                <a:solidFill>
                  <a:schemeClr val="tx1"/>
                </a:solidFill>
                <a:effectLst/>
                <a:latin typeface="Agency FB" pitchFamily="34" charset="0"/>
                <a:ea typeface="Calibri" pitchFamily="34" charset="0"/>
                <a:cs typeface="Times New Roman" pitchFamily="18" charset="0"/>
              </a:rPr>
              <a:t>ELL Proficiency Targets</a:t>
            </a:r>
            <a:endParaRPr kumimoji="0" lang="en-US"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800" b="0" i="0" u="none" strike="noStrike" cap="none" normalizeH="0" baseline="0" dirty="0" smtClean="0">
                <a:ln>
                  <a:noFill/>
                </a:ln>
                <a:solidFill>
                  <a:schemeClr val="tx1"/>
                </a:solidFill>
                <a:effectLst/>
                <a:latin typeface="Agency FB" pitchFamily="34" charset="0"/>
                <a:ea typeface="Calibri" pitchFamily="34" charset="0"/>
                <a:cs typeface="Times New Roman" pitchFamily="18" charset="0"/>
              </a:rPr>
              <a:t>Accreditation Requirements</a:t>
            </a:r>
            <a:endParaRPr kumimoji="0" lang="en-US"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800" b="0" i="0" u="none" strike="noStrike" cap="none" normalizeH="0" baseline="0" dirty="0" smtClean="0">
                <a:ln>
                  <a:noFill/>
                </a:ln>
                <a:solidFill>
                  <a:schemeClr val="tx1"/>
                </a:solidFill>
                <a:effectLst/>
                <a:latin typeface="Agency FB" pitchFamily="34" charset="0"/>
                <a:ea typeface="Calibri" pitchFamily="34" charset="0"/>
                <a:cs typeface="Times New Roman" pitchFamily="18" charset="0"/>
              </a:rPr>
              <a:t>Drop Out/Graduation Requirements</a:t>
            </a:r>
            <a:endParaRPr kumimoji="0" lang="en-US"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800" b="0" i="0" u="none" strike="noStrike" cap="none" normalizeH="0" baseline="0" dirty="0" smtClean="0">
                <a:ln>
                  <a:noFill/>
                </a:ln>
                <a:solidFill>
                  <a:schemeClr val="tx1"/>
                </a:solidFill>
                <a:effectLst/>
                <a:latin typeface="Agency FB" pitchFamily="34" charset="0"/>
                <a:ea typeface="Calibri" pitchFamily="34" charset="0"/>
                <a:cs typeface="Times New Roman" pitchFamily="18" charset="0"/>
              </a:rPr>
              <a:t>Attendance Rates</a:t>
            </a:r>
            <a:endParaRPr kumimoji="0" lang="en-US"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800" b="0" i="0" u="none" strike="noStrike" cap="none" normalizeH="0" baseline="0" dirty="0" smtClean="0">
                <a:ln>
                  <a:noFill/>
                </a:ln>
                <a:solidFill>
                  <a:schemeClr val="tx1"/>
                </a:solidFill>
                <a:effectLst/>
                <a:latin typeface="Agency FB" pitchFamily="34" charset="0"/>
                <a:ea typeface="Calibri" pitchFamily="34" charset="0"/>
                <a:cs typeface="Times New Roman" pitchFamily="18" charset="0"/>
              </a:rPr>
              <a:t>HQT/Teacher Certification</a:t>
            </a:r>
            <a:endParaRPr kumimoji="0" lang="en-US"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800" b="0" i="0" u="none" strike="noStrike" cap="none" normalizeH="0" baseline="0" dirty="0" smtClean="0">
                <a:ln>
                  <a:noFill/>
                </a:ln>
                <a:solidFill>
                  <a:schemeClr val="tx1"/>
                </a:solidFill>
                <a:effectLst/>
                <a:latin typeface="Agency FB" pitchFamily="34" charset="0"/>
                <a:ea typeface="Calibri" pitchFamily="34" charset="0"/>
                <a:cs typeface="Times New Roman" pitchFamily="18" charset="0"/>
              </a:rPr>
              <a:t>Professional Development Master Plan</a:t>
            </a:r>
            <a:endParaRPr kumimoji="0" lang="en-US"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800" b="0" i="0" u="none" strike="noStrike" cap="none" normalizeH="0" baseline="0" dirty="0" smtClean="0">
                <a:ln>
                  <a:noFill/>
                </a:ln>
                <a:solidFill>
                  <a:schemeClr val="tx1"/>
                </a:solidFill>
                <a:effectLst/>
                <a:latin typeface="Agency FB" pitchFamily="34" charset="0"/>
                <a:ea typeface="Calibri" pitchFamily="34" charset="0"/>
                <a:cs typeface="Times New Roman" pitchFamily="18" charset="0"/>
              </a:rPr>
              <a:t>School Safety</a:t>
            </a:r>
            <a:endParaRPr kumimoji="0" lang="en-US"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800" b="0" i="0" u="none" strike="noStrike" cap="none" normalizeH="0" baseline="0" dirty="0" smtClean="0">
                <a:ln>
                  <a:noFill/>
                </a:ln>
                <a:solidFill>
                  <a:schemeClr val="tx1"/>
                </a:solidFill>
                <a:effectLst/>
                <a:latin typeface="Agency FB" pitchFamily="34" charset="0"/>
                <a:ea typeface="Calibri" pitchFamily="34" charset="0"/>
                <a:cs typeface="Times New Roman" pitchFamily="18" charset="0"/>
              </a:rPr>
              <a:t>Financial / Fiscal Management</a:t>
            </a:r>
            <a:endParaRPr kumimoji="0" lang="en-US"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endParaRPr>
          </a:p>
        </p:txBody>
      </p:sp>
      <p:sp>
        <p:nvSpPr>
          <p:cNvPr id="2054" name="Text Box 6"/>
          <p:cNvSpPr txBox="1">
            <a:spLocks noChangeArrowheads="1"/>
          </p:cNvSpPr>
          <p:nvPr/>
        </p:nvSpPr>
        <p:spPr bwMode="auto">
          <a:xfrm>
            <a:off x="4419600" y="5029200"/>
            <a:ext cx="1979613" cy="1524000"/>
          </a:xfrm>
          <a:prstGeom prst="rect">
            <a:avLst/>
          </a:prstGeom>
          <a:solidFill>
            <a:srgbClr val="9BBB59"/>
          </a:solidFill>
          <a:ln w="38100">
            <a:noFill/>
            <a:miter lim="800000"/>
            <a:headEnd/>
            <a:tailEnd/>
          </a:ln>
          <a:effectLst>
            <a:outerShdw dist="28398" dir="3806097" algn="ctr" rotWithShape="0">
              <a:srgbClr val="4E6128">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800" b="0" i="0" u="sng" strike="noStrike" cap="none" normalizeH="0" baseline="0" dirty="0" smtClean="0">
                <a:ln>
                  <a:noFill/>
                </a:ln>
                <a:solidFill>
                  <a:schemeClr val="tx1"/>
                </a:solidFill>
                <a:effectLst/>
                <a:latin typeface="Agency FB" pitchFamily="34" charset="0"/>
                <a:ea typeface="Calibri" pitchFamily="34" charset="0"/>
                <a:cs typeface="Times New Roman" pitchFamily="18" charset="0"/>
              </a:rPr>
              <a:t>Effective Practices – </a:t>
            </a:r>
            <a:r>
              <a:rPr kumimoji="0" lang="en-US" sz="800" b="0" i="0" u="sng" strike="noStrike" cap="none" normalizeH="0" baseline="0" dirty="0" err="1" smtClean="0">
                <a:ln>
                  <a:noFill/>
                </a:ln>
                <a:solidFill>
                  <a:schemeClr val="tx1"/>
                </a:solidFill>
                <a:effectLst/>
                <a:latin typeface="Agency FB" pitchFamily="34" charset="0"/>
                <a:ea typeface="Calibri" pitchFamily="34" charset="0"/>
                <a:cs typeface="Times New Roman" pitchFamily="18" charset="0"/>
              </a:rPr>
              <a:t>Systemwide</a:t>
            </a:r>
            <a:r>
              <a:rPr kumimoji="0" lang="en-US" sz="800" b="0" i="0" u="sng" strike="noStrike" cap="none" normalizeH="0" baseline="0" dirty="0" smtClean="0">
                <a:ln>
                  <a:noFill/>
                </a:ln>
                <a:solidFill>
                  <a:schemeClr val="tx1"/>
                </a:solidFill>
                <a:effectLst/>
                <a:latin typeface="Agency FB" pitchFamily="34" charset="0"/>
                <a:ea typeface="Calibri" pitchFamily="34" charset="0"/>
                <a:cs typeface="Times New Roman" pitchFamily="18" charset="0"/>
              </a:rPr>
              <a:t> Support</a:t>
            </a:r>
            <a:endParaRPr kumimoji="0" lang="en-US"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800" b="0" i="0" u="none" strike="noStrike" cap="none" normalizeH="0" baseline="0" dirty="0" smtClean="0">
                <a:ln>
                  <a:noFill/>
                </a:ln>
                <a:solidFill>
                  <a:schemeClr val="tx1"/>
                </a:solidFill>
                <a:effectLst/>
                <a:latin typeface="Agency FB" pitchFamily="34" charset="0"/>
                <a:ea typeface="Calibri" pitchFamily="34" charset="0"/>
                <a:cs typeface="Times New Roman" pitchFamily="18" charset="0"/>
              </a:rPr>
              <a:t>Planning and Implementation</a:t>
            </a:r>
            <a:endParaRPr kumimoji="0" lang="en-US"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800" b="0" i="0" u="none" strike="noStrike" cap="none" normalizeH="0" baseline="0" dirty="0" smtClean="0">
                <a:ln>
                  <a:noFill/>
                </a:ln>
                <a:solidFill>
                  <a:schemeClr val="tx1"/>
                </a:solidFill>
                <a:effectLst/>
                <a:latin typeface="Agency FB" pitchFamily="34" charset="0"/>
                <a:ea typeface="Calibri" pitchFamily="34" charset="0"/>
                <a:cs typeface="Times New Roman" pitchFamily="18" charset="0"/>
              </a:rPr>
              <a:t>Self-assessment tools</a:t>
            </a:r>
            <a:endParaRPr kumimoji="0" lang="en-US"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800" b="0" i="0" u="none" strike="noStrike" cap="none" normalizeH="0" baseline="0" dirty="0" smtClean="0">
                <a:ln>
                  <a:noFill/>
                </a:ln>
                <a:solidFill>
                  <a:schemeClr val="tx1"/>
                </a:solidFill>
                <a:effectLst/>
                <a:latin typeface="Agency FB" pitchFamily="34" charset="0"/>
                <a:ea typeface="Calibri" pitchFamily="34" charset="0"/>
                <a:cs typeface="Times New Roman" pitchFamily="18" charset="0"/>
              </a:rPr>
              <a:t>Data Access and Use</a:t>
            </a:r>
            <a:endParaRPr kumimoji="0" lang="en-US"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800" b="0" i="0" u="none" strike="noStrike" cap="none" normalizeH="0" baseline="0" dirty="0" smtClean="0">
                <a:ln>
                  <a:noFill/>
                </a:ln>
                <a:solidFill>
                  <a:schemeClr val="tx1"/>
                </a:solidFill>
                <a:effectLst/>
                <a:latin typeface="Agency FB" pitchFamily="34" charset="0"/>
                <a:ea typeface="Calibri" pitchFamily="34" charset="0"/>
                <a:cs typeface="Times New Roman" pitchFamily="18" charset="0"/>
              </a:rPr>
              <a:t>Curriculum Support</a:t>
            </a:r>
            <a:endParaRPr kumimoji="0" lang="en-US"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800" b="0" i="0" u="none" strike="noStrike" cap="none" normalizeH="0" baseline="0" dirty="0" smtClean="0">
                <a:ln>
                  <a:noFill/>
                </a:ln>
                <a:solidFill>
                  <a:schemeClr val="tx1"/>
                </a:solidFill>
                <a:effectLst/>
                <a:latin typeface="Agency FB" pitchFamily="34" charset="0"/>
                <a:ea typeface="Calibri" pitchFamily="34" charset="0"/>
                <a:cs typeface="Times New Roman" pitchFamily="18" charset="0"/>
              </a:rPr>
              <a:t>Instructional Support</a:t>
            </a:r>
            <a:endParaRPr kumimoji="0" lang="en-US"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800" b="0" i="0" u="none" strike="noStrike" cap="none" normalizeH="0" baseline="0" dirty="0" smtClean="0">
                <a:ln>
                  <a:noFill/>
                </a:ln>
                <a:solidFill>
                  <a:schemeClr val="tx1"/>
                </a:solidFill>
                <a:effectLst/>
                <a:latin typeface="Agency FB" pitchFamily="34" charset="0"/>
                <a:ea typeface="Calibri" pitchFamily="34" charset="0"/>
                <a:cs typeface="Times New Roman" pitchFamily="18" charset="0"/>
              </a:rPr>
              <a:t>Leadership Academies/Institutes</a:t>
            </a:r>
            <a:endParaRPr kumimoji="0" lang="en-US"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800" b="0" i="0" u="none" strike="noStrike" cap="none" normalizeH="0" baseline="0" dirty="0" smtClean="0">
                <a:ln>
                  <a:noFill/>
                </a:ln>
                <a:solidFill>
                  <a:schemeClr val="tx1"/>
                </a:solidFill>
                <a:effectLst/>
                <a:latin typeface="Agency FB" pitchFamily="34" charset="0"/>
                <a:ea typeface="Calibri" pitchFamily="34" charset="0"/>
                <a:cs typeface="Times New Roman" pitchFamily="18" charset="0"/>
              </a:rPr>
              <a:t>Embedded PD-PLC’s – Master Planning Support</a:t>
            </a:r>
            <a:endParaRPr kumimoji="0" lang="en-US"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800" b="0" i="0" u="none" strike="noStrike" cap="none" normalizeH="0" baseline="0" dirty="0" smtClean="0">
                <a:ln>
                  <a:noFill/>
                </a:ln>
                <a:solidFill>
                  <a:schemeClr val="tx1"/>
                </a:solidFill>
                <a:effectLst/>
                <a:latin typeface="Agency FB" pitchFamily="34" charset="0"/>
                <a:ea typeface="Calibri" pitchFamily="34" charset="0"/>
                <a:cs typeface="Times New Roman" pitchFamily="18" charset="0"/>
              </a:rPr>
              <a:t>High School Redesign</a:t>
            </a:r>
            <a:endParaRPr kumimoji="0" lang="en-US"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800" b="0" i="0" u="none" strike="noStrike" cap="none" normalizeH="0" baseline="0" dirty="0" smtClean="0">
                <a:ln>
                  <a:noFill/>
                </a:ln>
                <a:solidFill>
                  <a:schemeClr val="tx1"/>
                </a:solidFill>
                <a:effectLst/>
                <a:latin typeface="Agency FB" pitchFamily="34" charset="0"/>
                <a:ea typeface="Calibri" pitchFamily="34" charset="0"/>
                <a:cs typeface="Times New Roman" pitchFamily="18" charset="0"/>
              </a:rPr>
              <a:t>Extended Learning Opportunities</a:t>
            </a:r>
            <a:endParaRPr kumimoji="0" lang="en-US"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800" b="0" i="0" u="none" strike="noStrike" cap="none" normalizeH="0" baseline="0" dirty="0" smtClean="0">
                <a:ln>
                  <a:noFill/>
                </a:ln>
                <a:solidFill>
                  <a:schemeClr val="tx1"/>
                </a:solidFill>
                <a:effectLst/>
                <a:latin typeface="Agency FB" pitchFamily="34" charset="0"/>
                <a:ea typeface="Calibri" pitchFamily="34" charset="0"/>
                <a:cs typeface="Times New Roman" pitchFamily="18" charset="0"/>
              </a:rPr>
              <a:t>Partnerships</a:t>
            </a:r>
            <a:endParaRPr kumimoji="0" lang="en-US"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800" b="0" i="0" u="none" strike="noStrike" cap="none" normalizeH="0" baseline="0" dirty="0" smtClean="0">
                <a:ln>
                  <a:noFill/>
                </a:ln>
                <a:solidFill>
                  <a:schemeClr val="tx1"/>
                </a:solidFill>
                <a:effectLst/>
                <a:latin typeface="Agency FB" pitchFamily="34" charset="0"/>
                <a:ea typeface="Calibri" pitchFamily="34" charset="0"/>
                <a:cs typeface="Times New Roman" pitchFamily="18" charset="0"/>
              </a:rPr>
              <a:t>Adequate Funding/Incentives</a:t>
            </a:r>
            <a:endParaRPr kumimoji="0" lang="en-US" sz="1800" b="0" i="0" u="none" strike="noStrike" cap="none" normalizeH="0" baseline="0" dirty="0" smtClean="0">
              <a:ln>
                <a:noFill/>
              </a:ln>
              <a:solidFill>
                <a:schemeClr val="tx1"/>
              </a:solidFill>
              <a:effectLst/>
              <a:latin typeface="Arial" pitchFamily="34" charset="0"/>
            </a:endParaRPr>
          </a:p>
        </p:txBody>
      </p:sp>
      <p:sp>
        <p:nvSpPr>
          <p:cNvPr id="2053" name="Text Box 5"/>
          <p:cNvSpPr txBox="1">
            <a:spLocks noChangeArrowheads="1"/>
          </p:cNvSpPr>
          <p:nvPr/>
        </p:nvSpPr>
        <p:spPr bwMode="auto">
          <a:xfrm>
            <a:off x="2730500" y="7413625"/>
            <a:ext cx="473075" cy="201613"/>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gency FB" pitchFamily="34" charset="0"/>
                <a:ea typeface="Calibri" pitchFamily="34" charset="0"/>
                <a:cs typeface="Times New Roman" pitchFamily="18" charset="0"/>
              </a:rPr>
              <a:t>Level  1</a:t>
            </a:r>
            <a:endParaRPr kumimoji="0" lang="en-US" sz="1800" b="0" i="0" u="none" strike="noStrike" cap="none" normalizeH="0" baseline="0" smtClean="0">
              <a:ln>
                <a:noFill/>
              </a:ln>
              <a:solidFill>
                <a:schemeClr val="tx1"/>
              </a:solidFill>
              <a:effectLst/>
              <a:latin typeface="Arial" pitchFamily="34" charset="0"/>
            </a:endParaRPr>
          </a:p>
        </p:txBody>
      </p:sp>
      <p:sp>
        <p:nvSpPr>
          <p:cNvPr id="2052" name="Text Box 4"/>
          <p:cNvSpPr txBox="1">
            <a:spLocks noChangeArrowheads="1"/>
          </p:cNvSpPr>
          <p:nvPr/>
        </p:nvSpPr>
        <p:spPr bwMode="auto">
          <a:xfrm>
            <a:off x="7491413" y="5181600"/>
            <a:ext cx="1576387" cy="304800"/>
          </a:xfrm>
          <a:prstGeom prst="rect">
            <a:avLst/>
          </a:prstGeom>
          <a:solidFill>
            <a:srgbClr val="FFFFFF"/>
          </a:solidFill>
          <a:ln w="9525">
            <a:solidFill>
              <a:srgbClr val="92D05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General Support - All</a:t>
            </a:r>
            <a:endParaRPr kumimoji="0" lang="en-US" sz="1800" b="0" i="0" u="none" strike="noStrike" cap="none" normalizeH="0" baseline="0" dirty="0" smtClean="0">
              <a:ln>
                <a:noFill/>
              </a:ln>
              <a:solidFill>
                <a:schemeClr val="tx1"/>
              </a:solidFill>
              <a:effectLst/>
              <a:latin typeface="Arial" pitchFamily="34" charset="0"/>
            </a:endParaRPr>
          </a:p>
        </p:txBody>
      </p:sp>
      <p:sp>
        <p:nvSpPr>
          <p:cNvPr id="2051" name="Text Box 3"/>
          <p:cNvSpPr txBox="1">
            <a:spLocks noChangeArrowheads="1"/>
          </p:cNvSpPr>
          <p:nvPr/>
        </p:nvSpPr>
        <p:spPr bwMode="auto">
          <a:xfrm>
            <a:off x="2971800" y="3407664"/>
            <a:ext cx="1219200" cy="1438656"/>
          </a:xfrm>
          <a:prstGeom prst="rect">
            <a:avLst/>
          </a:prstGeom>
          <a:solidFill>
            <a:srgbClr val="FFFFCC"/>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Char char="•"/>
              <a:tabLst/>
            </a:pPr>
            <a:r>
              <a:rPr kumimoji="0" lang="en-US" sz="800" b="0" i="0" u="none" strike="noStrike" cap="none" normalizeH="0" baseline="0" dirty="0" smtClean="0">
                <a:ln>
                  <a:noFill/>
                </a:ln>
                <a:solidFill>
                  <a:schemeClr val="tx1"/>
                </a:solidFill>
                <a:effectLst/>
                <a:latin typeface="Agency FB" pitchFamily="34" charset="0"/>
                <a:ea typeface="Calibri" pitchFamily="34" charset="0"/>
                <a:cs typeface="Times New Roman" pitchFamily="18" charset="0"/>
              </a:rPr>
              <a:t>AYP-Reading &amp;/0r Math</a:t>
            </a:r>
            <a:endParaRPr kumimoji="0" lang="en-US"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800" b="0" i="0" u="none" strike="noStrike" cap="none" normalizeH="0" baseline="0" dirty="0" smtClean="0">
                <a:ln>
                  <a:noFill/>
                </a:ln>
                <a:solidFill>
                  <a:schemeClr val="tx1"/>
                </a:solidFill>
                <a:effectLst/>
                <a:latin typeface="Agency FB" pitchFamily="34" charset="0"/>
                <a:ea typeface="Calibri" pitchFamily="34" charset="0"/>
                <a:cs typeface="Times New Roman" pitchFamily="18" charset="0"/>
              </a:rPr>
              <a:t>Curriculum/Instruction Issues</a:t>
            </a:r>
            <a:endParaRPr kumimoji="0" lang="en-US"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800" b="0" i="0" u="none" strike="noStrike" cap="none" normalizeH="0" baseline="0" dirty="0" smtClean="0">
                <a:ln>
                  <a:noFill/>
                </a:ln>
                <a:solidFill>
                  <a:schemeClr val="tx1"/>
                </a:solidFill>
                <a:effectLst/>
                <a:latin typeface="Agency FB" pitchFamily="34" charset="0"/>
                <a:ea typeface="Calibri" pitchFamily="34" charset="0"/>
                <a:cs typeface="Times New Roman" pitchFamily="18" charset="0"/>
              </a:rPr>
              <a:t>Assessment issues</a:t>
            </a:r>
            <a:endParaRPr kumimoji="0" lang="en-US"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800" b="0" i="0" u="none" strike="noStrike" cap="none" normalizeH="0" baseline="0" dirty="0" smtClean="0">
                <a:ln>
                  <a:noFill/>
                </a:ln>
                <a:solidFill>
                  <a:schemeClr val="tx1"/>
                </a:solidFill>
                <a:effectLst/>
                <a:latin typeface="Agency FB" pitchFamily="34" charset="0"/>
                <a:ea typeface="Calibri" pitchFamily="34" charset="0"/>
                <a:cs typeface="Times New Roman" pitchFamily="18" charset="0"/>
              </a:rPr>
              <a:t>SPED Indicator Issues</a:t>
            </a:r>
            <a:endParaRPr kumimoji="0" lang="en-US"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800" b="0" i="0" u="none" strike="noStrike" cap="none" normalizeH="0" baseline="0" dirty="0" smtClean="0">
                <a:ln>
                  <a:noFill/>
                </a:ln>
                <a:solidFill>
                  <a:schemeClr val="tx1"/>
                </a:solidFill>
                <a:effectLst/>
                <a:latin typeface="Agency FB" pitchFamily="34" charset="0"/>
                <a:ea typeface="Calibri" pitchFamily="34" charset="0"/>
                <a:cs typeface="Times New Roman" pitchFamily="18" charset="0"/>
              </a:rPr>
              <a:t>Accreditation Issues</a:t>
            </a:r>
            <a:endParaRPr kumimoji="0" lang="en-US"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800" b="0" i="0" u="none" strike="noStrike" cap="none" normalizeH="0" baseline="0" dirty="0" smtClean="0">
                <a:ln>
                  <a:noFill/>
                </a:ln>
                <a:solidFill>
                  <a:schemeClr val="tx1"/>
                </a:solidFill>
                <a:effectLst/>
                <a:latin typeface="Agency FB" pitchFamily="34" charset="0"/>
                <a:ea typeface="Calibri" pitchFamily="34" charset="0"/>
                <a:cs typeface="Times New Roman" pitchFamily="18" charset="0"/>
              </a:rPr>
              <a:t>Teacher certification/staffing issues</a:t>
            </a:r>
            <a:endParaRPr kumimoji="0" lang="en-US"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800" b="0" i="0" u="none" strike="noStrike" cap="none" normalizeH="0" baseline="0" dirty="0" smtClean="0">
                <a:ln>
                  <a:noFill/>
                </a:ln>
                <a:solidFill>
                  <a:schemeClr val="tx1"/>
                </a:solidFill>
                <a:effectLst/>
                <a:latin typeface="Agency FB" pitchFamily="34" charset="0"/>
                <a:ea typeface="Calibri" pitchFamily="34" charset="0"/>
                <a:cs typeface="Times New Roman" pitchFamily="18" charset="0"/>
              </a:rPr>
              <a:t>Financial/fiscal issues</a:t>
            </a:r>
            <a:endParaRPr kumimoji="0" lang="en-US"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800" b="0" i="0" u="none" strike="noStrike" cap="none" normalizeH="0" baseline="0" dirty="0" smtClean="0">
                <a:ln>
                  <a:noFill/>
                </a:ln>
                <a:solidFill>
                  <a:schemeClr val="tx1"/>
                </a:solidFill>
                <a:effectLst/>
                <a:latin typeface="Agency FB" pitchFamily="34" charset="0"/>
                <a:ea typeface="Calibri" pitchFamily="34" charset="0"/>
                <a:cs typeface="Times New Roman" pitchFamily="18" charset="0"/>
              </a:rPr>
              <a:t>Safety issues</a:t>
            </a:r>
            <a:endParaRPr kumimoji="0" lang="en-US"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800" b="0" i="0" u="none" strike="noStrike" cap="none" normalizeH="0" baseline="0" dirty="0" smtClean="0">
                <a:ln>
                  <a:noFill/>
                </a:ln>
                <a:solidFill>
                  <a:schemeClr val="tx1"/>
                </a:solidFill>
                <a:effectLst/>
                <a:latin typeface="Agency FB" pitchFamily="34" charset="0"/>
                <a:ea typeface="Calibri" pitchFamily="34" charset="0"/>
                <a:cs typeface="Times New Roman" pitchFamily="18" charset="0"/>
              </a:rPr>
              <a:t>Data management issues </a:t>
            </a:r>
            <a:endParaRPr kumimoji="0" lang="en-US" sz="1800" b="0" i="0" u="none" strike="noStrike" cap="none" normalizeH="0" baseline="0" dirty="0" smtClean="0">
              <a:ln>
                <a:noFill/>
              </a:ln>
              <a:solidFill>
                <a:schemeClr val="tx1"/>
              </a:solidFill>
              <a:effectLst/>
              <a:latin typeface="Arial" pitchFamily="34" charset="0"/>
            </a:endParaRPr>
          </a:p>
        </p:txBody>
      </p:sp>
      <p:sp>
        <p:nvSpPr>
          <p:cNvPr id="2079" name="Text Box 31"/>
          <p:cNvSpPr txBox="1">
            <a:spLocks noChangeArrowheads="1"/>
          </p:cNvSpPr>
          <p:nvPr/>
        </p:nvSpPr>
        <p:spPr bwMode="auto">
          <a:xfrm>
            <a:off x="4489705" y="3361944"/>
            <a:ext cx="1295400" cy="1524000"/>
          </a:xfrm>
          <a:prstGeom prst="rect">
            <a:avLst/>
          </a:prstGeom>
          <a:solidFill>
            <a:srgbClr val="FFFFCC"/>
          </a:solidFill>
          <a:ln w="9525">
            <a:solidFill>
              <a:srgbClr val="FFFF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Char char="•"/>
              <a:tabLst/>
            </a:pPr>
            <a:r>
              <a:rPr kumimoji="0" lang="en-US" sz="800" b="0" i="0" u="none" strike="noStrike" cap="none" normalizeH="0" baseline="0" dirty="0" smtClean="0">
                <a:ln>
                  <a:noFill/>
                </a:ln>
                <a:solidFill>
                  <a:schemeClr val="tx1"/>
                </a:solidFill>
                <a:effectLst/>
                <a:latin typeface="Agency FB" pitchFamily="34" charset="0"/>
                <a:ea typeface="Calibri" pitchFamily="34" charset="0"/>
                <a:cs typeface="Times New Roman" pitchFamily="18" charset="0"/>
              </a:rPr>
              <a:t>School Improvement planning</a:t>
            </a:r>
            <a:endParaRPr kumimoji="0" lang="en-US"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800" b="0" i="0" u="none" strike="noStrike" cap="none" normalizeH="0" baseline="0" dirty="0" smtClean="0">
                <a:ln>
                  <a:noFill/>
                </a:ln>
                <a:solidFill>
                  <a:schemeClr val="tx1"/>
                </a:solidFill>
                <a:effectLst/>
                <a:latin typeface="Agency FB" pitchFamily="34" charset="0"/>
                <a:ea typeface="Calibri" pitchFamily="34" charset="0"/>
                <a:cs typeface="Times New Roman" pitchFamily="18" charset="0"/>
              </a:rPr>
              <a:t>Focused PD on specific topics; face-to-face &amp; virtual</a:t>
            </a:r>
            <a:endParaRPr kumimoji="0" lang="en-US"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800" b="0" i="0" u="none" strike="noStrike" cap="none" normalizeH="0" baseline="0" dirty="0" smtClean="0">
                <a:ln>
                  <a:noFill/>
                </a:ln>
                <a:solidFill>
                  <a:schemeClr val="tx1"/>
                </a:solidFill>
                <a:effectLst/>
                <a:latin typeface="Agency FB" pitchFamily="34" charset="0"/>
                <a:ea typeface="Calibri" pitchFamily="34" charset="0"/>
                <a:cs typeface="Times New Roman" pitchFamily="18" charset="0"/>
              </a:rPr>
              <a:t>Content &amp; SPED technical assistance</a:t>
            </a:r>
            <a:endParaRPr kumimoji="0" lang="en-US"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800" b="0" i="0" u="none" strike="noStrike" cap="none" normalizeH="0" baseline="0" dirty="0" smtClean="0">
                <a:ln>
                  <a:noFill/>
                </a:ln>
                <a:solidFill>
                  <a:schemeClr val="tx1"/>
                </a:solidFill>
                <a:effectLst/>
                <a:latin typeface="Agency FB" pitchFamily="34" charset="0"/>
                <a:ea typeface="Calibri" pitchFamily="34" charset="0"/>
                <a:cs typeface="Times New Roman" pitchFamily="18" charset="0"/>
              </a:rPr>
              <a:t>Focused instructional programs</a:t>
            </a:r>
            <a:endParaRPr kumimoji="0" lang="en-US"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800" b="0" i="0" u="none" strike="noStrike" cap="none" normalizeH="0" baseline="0" dirty="0" smtClean="0">
                <a:ln>
                  <a:noFill/>
                </a:ln>
                <a:solidFill>
                  <a:schemeClr val="tx1"/>
                </a:solidFill>
                <a:effectLst/>
                <a:latin typeface="Agency FB" pitchFamily="34" charset="0"/>
                <a:ea typeface="Calibri" pitchFamily="34" charset="0"/>
                <a:cs typeface="Times New Roman" pitchFamily="18" charset="0"/>
              </a:rPr>
              <a:t>Short cycle assessments</a:t>
            </a:r>
            <a:endParaRPr kumimoji="0" lang="en-US"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800" b="0" i="0" u="none" strike="noStrike" cap="none" normalizeH="0" baseline="0" dirty="0" smtClean="0">
                <a:ln>
                  <a:noFill/>
                </a:ln>
                <a:solidFill>
                  <a:schemeClr val="tx1"/>
                </a:solidFill>
                <a:effectLst/>
                <a:latin typeface="Agency FB" pitchFamily="34" charset="0"/>
                <a:ea typeface="Calibri" pitchFamily="34" charset="0"/>
                <a:cs typeface="Times New Roman" pitchFamily="18" charset="0"/>
              </a:rPr>
              <a:t>Audit tools</a:t>
            </a:r>
            <a:endParaRPr kumimoji="0" lang="en-US"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800" b="0" i="0" u="none" strike="noStrike" cap="none" normalizeH="0" baseline="0" dirty="0" smtClean="0">
                <a:ln>
                  <a:noFill/>
                </a:ln>
                <a:solidFill>
                  <a:schemeClr val="tx1"/>
                </a:solidFill>
                <a:effectLst/>
                <a:latin typeface="Agency FB" pitchFamily="34" charset="0"/>
                <a:ea typeface="Calibri" pitchFamily="34" charset="0"/>
                <a:cs typeface="Times New Roman" pitchFamily="18" charset="0"/>
              </a:rPr>
              <a:t>Leadership support</a:t>
            </a:r>
            <a:endParaRPr kumimoji="0" lang="en-US"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800" b="0" i="0" u="none" strike="noStrike" cap="none" normalizeH="0" baseline="0" dirty="0" smtClean="0">
                <a:ln>
                  <a:noFill/>
                </a:ln>
                <a:solidFill>
                  <a:schemeClr val="tx1"/>
                </a:solidFill>
                <a:effectLst/>
                <a:latin typeface="Agency FB" pitchFamily="34" charset="0"/>
                <a:ea typeface="Calibri" pitchFamily="34" charset="0"/>
                <a:cs typeface="Times New Roman" pitchFamily="18" charset="0"/>
              </a:rPr>
              <a:t>Data analysis support</a:t>
            </a:r>
            <a:endParaRPr kumimoji="0" lang="en-US"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800" b="0" i="0" u="none" strike="noStrike" cap="none" normalizeH="0" baseline="0" dirty="0" smtClean="0">
                <a:ln>
                  <a:noFill/>
                </a:ln>
                <a:solidFill>
                  <a:schemeClr val="tx1"/>
                </a:solidFill>
                <a:effectLst/>
                <a:latin typeface="Agency FB" pitchFamily="34" charset="0"/>
                <a:ea typeface="Calibri" pitchFamily="34" charset="0"/>
                <a:cs typeface="Times New Roman" pitchFamily="18" charset="0"/>
              </a:rPr>
              <a:t>Partnerships</a:t>
            </a:r>
            <a:endParaRPr kumimoji="0" lang="en-US"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800" b="0" i="0" u="none" strike="noStrike" cap="none" normalizeH="0" baseline="0" dirty="0" smtClean="0">
                <a:ln>
                  <a:noFill/>
                </a:ln>
                <a:solidFill>
                  <a:schemeClr val="tx1"/>
                </a:solidFill>
                <a:effectLst/>
                <a:latin typeface="Agency FB" pitchFamily="34" charset="0"/>
                <a:ea typeface="Calibri" pitchFamily="34" charset="0"/>
                <a:cs typeface="Times New Roman" pitchFamily="18" charset="0"/>
              </a:rPr>
              <a:t>Additional funding/incentives</a:t>
            </a:r>
            <a:endParaRPr kumimoji="0" lang="en-US" sz="1800" b="0" i="0" u="none" strike="noStrike" cap="none" normalizeH="0" baseline="0" dirty="0" smtClean="0">
              <a:ln>
                <a:noFill/>
              </a:ln>
              <a:solidFill>
                <a:schemeClr val="tx1"/>
              </a:solidFill>
              <a:effectLst/>
              <a:latin typeface="Arial" pitchFamily="34" charset="0"/>
            </a:endParaRPr>
          </a:p>
        </p:txBody>
      </p:sp>
      <p:sp>
        <p:nvSpPr>
          <p:cNvPr id="2050" name="Text Box 2"/>
          <p:cNvSpPr txBox="1">
            <a:spLocks noChangeArrowheads="1"/>
          </p:cNvSpPr>
          <p:nvPr/>
        </p:nvSpPr>
        <p:spPr bwMode="auto">
          <a:xfrm>
            <a:off x="3581400" y="1944624"/>
            <a:ext cx="762000" cy="1143000"/>
          </a:xfrm>
          <a:prstGeom prst="rect">
            <a:avLst/>
          </a:prstGeom>
          <a:solidFill>
            <a:srgbClr val="FFC000"/>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dirty="0" smtClean="0">
                <a:ln>
                  <a:noFill/>
                </a:ln>
                <a:solidFill>
                  <a:schemeClr val="tx1"/>
                </a:solidFill>
                <a:effectLst/>
                <a:latin typeface="Agency FB" pitchFamily="34" charset="0"/>
                <a:ea typeface="Calibri" pitchFamily="34" charset="0"/>
                <a:cs typeface="Times New Roman" pitchFamily="18" charset="0"/>
              </a:rPr>
              <a:t>Systemic Issues</a:t>
            </a:r>
            <a:endParaRPr kumimoji="0" lang="en-US"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dirty="0" smtClean="0">
                <a:ln>
                  <a:noFill/>
                </a:ln>
                <a:solidFill>
                  <a:schemeClr val="tx1"/>
                </a:solidFill>
                <a:effectLst/>
                <a:latin typeface="Agency FB" pitchFamily="34" charset="0"/>
                <a:ea typeface="Calibri" pitchFamily="34" charset="0"/>
                <a:cs typeface="Times New Roman" pitchFamily="18" charset="0"/>
              </a:rPr>
              <a:t>   Curriculum</a:t>
            </a:r>
            <a:endParaRPr kumimoji="0" lang="en-US"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dirty="0" smtClean="0">
                <a:ln>
                  <a:noFill/>
                </a:ln>
                <a:solidFill>
                  <a:schemeClr val="tx1"/>
                </a:solidFill>
                <a:effectLst/>
                <a:latin typeface="Agency FB" pitchFamily="34" charset="0"/>
                <a:ea typeface="Calibri" pitchFamily="34" charset="0"/>
                <a:cs typeface="Times New Roman" pitchFamily="18" charset="0"/>
              </a:rPr>
              <a:t>   Instruction</a:t>
            </a:r>
            <a:endParaRPr kumimoji="0" lang="en-US"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dirty="0" smtClean="0">
                <a:ln>
                  <a:noFill/>
                </a:ln>
                <a:solidFill>
                  <a:schemeClr val="tx1"/>
                </a:solidFill>
                <a:effectLst/>
                <a:latin typeface="Agency FB" pitchFamily="34" charset="0"/>
                <a:ea typeface="Calibri" pitchFamily="34" charset="0"/>
                <a:cs typeface="Times New Roman" pitchFamily="18" charset="0"/>
              </a:rPr>
              <a:t>   Data Usage</a:t>
            </a:r>
            <a:endParaRPr kumimoji="0" lang="en-US"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dirty="0" smtClean="0">
                <a:ln>
                  <a:noFill/>
                </a:ln>
                <a:solidFill>
                  <a:schemeClr val="tx1"/>
                </a:solidFill>
                <a:effectLst/>
                <a:latin typeface="Agency FB" pitchFamily="34" charset="0"/>
                <a:ea typeface="Calibri" pitchFamily="34" charset="0"/>
                <a:cs typeface="Times New Roman" pitchFamily="18" charset="0"/>
              </a:rPr>
              <a:t>   Leadership</a:t>
            </a:r>
            <a:endParaRPr kumimoji="0" lang="en-US"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dirty="0" smtClean="0">
                <a:ln>
                  <a:noFill/>
                </a:ln>
                <a:solidFill>
                  <a:schemeClr val="tx1"/>
                </a:solidFill>
                <a:effectLst/>
                <a:latin typeface="Agency FB" pitchFamily="34" charset="0"/>
                <a:ea typeface="Calibri" pitchFamily="34" charset="0"/>
                <a:cs typeface="Times New Roman" pitchFamily="18" charset="0"/>
              </a:rPr>
              <a:t>   PD</a:t>
            </a:r>
            <a:endParaRPr kumimoji="0" lang="en-US"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dirty="0" smtClean="0">
                <a:ln>
                  <a:noFill/>
                </a:ln>
                <a:solidFill>
                  <a:schemeClr val="tx1"/>
                </a:solidFill>
                <a:effectLst/>
                <a:latin typeface="Agency FB" pitchFamily="34" charset="0"/>
                <a:ea typeface="Calibri" pitchFamily="34" charset="0"/>
                <a:cs typeface="Times New Roman" pitchFamily="18" charset="0"/>
              </a:rPr>
              <a:t>   Special Ed.</a:t>
            </a:r>
            <a:endParaRPr kumimoji="0" lang="en-US"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dirty="0" smtClean="0">
                <a:ln>
                  <a:noFill/>
                </a:ln>
                <a:solidFill>
                  <a:schemeClr val="tx1"/>
                </a:solidFill>
                <a:effectLst/>
                <a:latin typeface="Agency FB" pitchFamily="34" charset="0"/>
                <a:ea typeface="Calibri" pitchFamily="34" charset="0"/>
                <a:cs typeface="Times New Roman" pitchFamily="18" charset="0"/>
              </a:rPr>
              <a:t>   Financial</a:t>
            </a:r>
            <a:endParaRPr kumimoji="0" lang="en-US"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dirty="0" smtClean="0">
                <a:ln>
                  <a:noFill/>
                </a:ln>
                <a:solidFill>
                  <a:schemeClr val="tx1"/>
                </a:solidFill>
                <a:effectLst/>
                <a:latin typeface="Agency FB" pitchFamily="34" charset="0"/>
                <a:ea typeface="Calibri" pitchFamily="34" charset="0"/>
                <a:cs typeface="Times New Roman" pitchFamily="18" charset="0"/>
              </a:rPr>
              <a:t>   Safety</a:t>
            </a:r>
            <a:endParaRPr kumimoji="0" lang="en-US" sz="1800" b="0" i="0" u="none" strike="noStrike" cap="none" normalizeH="0" baseline="0" dirty="0" smtClean="0">
              <a:ln>
                <a:noFill/>
              </a:ln>
              <a:solidFill>
                <a:schemeClr val="tx1"/>
              </a:solidFill>
              <a:effectLst/>
              <a:latin typeface="Arial" pitchFamily="34" charset="0"/>
            </a:endParaRPr>
          </a:p>
        </p:txBody>
      </p:sp>
      <p:sp>
        <p:nvSpPr>
          <p:cNvPr id="2049" name="Text Box 1"/>
          <p:cNvSpPr txBox="1">
            <a:spLocks noChangeArrowheads="1"/>
          </p:cNvSpPr>
          <p:nvPr/>
        </p:nvSpPr>
        <p:spPr bwMode="auto">
          <a:xfrm>
            <a:off x="3962400" y="4855464"/>
            <a:ext cx="685800" cy="2286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dirty="0" smtClean="0">
                <a:ln>
                  <a:noFill/>
                </a:ln>
                <a:solidFill>
                  <a:schemeClr val="tx1"/>
                </a:solidFill>
                <a:effectLst/>
                <a:latin typeface="Agency FB" pitchFamily="34" charset="0"/>
                <a:ea typeface="Calibri" pitchFamily="34" charset="0"/>
                <a:cs typeface="Times New Roman" pitchFamily="18" charset="0"/>
              </a:rPr>
              <a:t>Level  2</a:t>
            </a:r>
            <a:endParaRPr kumimoji="0" lang="en-US" sz="1800" b="0" i="0" u="none" strike="noStrike" cap="none" normalizeH="0" baseline="0" dirty="0" smtClean="0">
              <a:ln>
                <a:noFill/>
              </a:ln>
              <a:solidFill>
                <a:schemeClr val="tx1"/>
              </a:solidFill>
              <a:effectLst/>
              <a:latin typeface="Arial" pitchFamily="34" charset="0"/>
            </a:endParaRPr>
          </a:p>
        </p:txBody>
      </p:sp>
      <p:sp>
        <p:nvSpPr>
          <p:cNvPr id="2078" name="Text Box 30"/>
          <p:cNvSpPr txBox="1">
            <a:spLocks noChangeArrowheads="1"/>
          </p:cNvSpPr>
          <p:nvPr/>
        </p:nvSpPr>
        <p:spPr bwMode="auto">
          <a:xfrm>
            <a:off x="4413504" y="1941576"/>
            <a:ext cx="838200" cy="1295400"/>
          </a:xfrm>
          <a:prstGeom prst="rect">
            <a:avLst/>
          </a:prstGeom>
          <a:solidFill>
            <a:srgbClr val="FFC000"/>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dirty="0" smtClean="0">
                <a:ln>
                  <a:noFill/>
                </a:ln>
                <a:solidFill>
                  <a:schemeClr val="tx1"/>
                </a:solidFill>
                <a:effectLst/>
                <a:latin typeface="Agency FB" pitchFamily="34" charset="0"/>
                <a:ea typeface="Calibri" pitchFamily="34" charset="0"/>
                <a:cs typeface="Times New Roman" pitchFamily="18" charset="0"/>
              </a:rPr>
              <a:t>Targeted coaching plans</a:t>
            </a:r>
            <a:endParaRPr kumimoji="0" lang="en-US"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dirty="0" smtClean="0">
                <a:ln>
                  <a:noFill/>
                </a:ln>
                <a:solidFill>
                  <a:schemeClr val="tx1"/>
                </a:solidFill>
                <a:effectLst/>
                <a:latin typeface="Agency FB" pitchFamily="34" charset="0"/>
                <a:ea typeface="Calibri" pitchFamily="34" charset="0"/>
                <a:cs typeface="Times New Roman" pitchFamily="18" charset="0"/>
              </a:rPr>
              <a:t>Regional pd/</a:t>
            </a:r>
            <a:r>
              <a:rPr kumimoji="0" lang="en-US" sz="800" b="0" i="0" u="none" strike="noStrike" cap="none" normalizeH="0" baseline="0" dirty="0" err="1" smtClean="0">
                <a:ln>
                  <a:noFill/>
                </a:ln>
                <a:solidFill>
                  <a:schemeClr val="tx1"/>
                </a:solidFill>
                <a:effectLst/>
                <a:latin typeface="Agency FB" pitchFamily="34" charset="0"/>
                <a:ea typeface="Calibri" pitchFamily="34" charset="0"/>
                <a:cs typeface="Times New Roman" pitchFamily="18" charset="0"/>
              </a:rPr>
              <a:t>ta</a:t>
            </a:r>
            <a:endParaRPr kumimoji="0" lang="en-US"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dirty="0" smtClean="0">
                <a:ln>
                  <a:noFill/>
                </a:ln>
                <a:solidFill>
                  <a:schemeClr val="tx1"/>
                </a:solidFill>
                <a:effectLst/>
                <a:latin typeface="Agency FB" pitchFamily="34" charset="0"/>
                <a:ea typeface="Calibri" pitchFamily="34" charset="0"/>
                <a:cs typeface="Times New Roman" pitchFamily="18" charset="0"/>
              </a:rPr>
              <a:t>Focused monitoring</a:t>
            </a:r>
            <a:endParaRPr kumimoji="0" lang="en-US"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dirty="0" smtClean="0">
                <a:ln>
                  <a:noFill/>
                </a:ln>
                <a:solidFill>
                  <a:schemeClr val="tx1"/>
                </a:solidFill>
                <a:effectLst/>
                <a:latin typeface="Agency FB" pitchFamily="34" charset="0"/>
                <a:ea typeface="Calibri" pitchFamily="34" charset="0"/>
                <a:cs typeface="Times New Roman" pitchFamily="18" charset="0"/>
              </a:rPr>
              <a:t>BIE READS/Math Counts</a:t>
            </a:r>
            <a:endParaRPr kumimoji="0" lang="en-US"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dirty="0" smtClean="0">
                <a:ln>
                  <a:noFill/>
                </a:ln>
                <a:solidFill>
                  <a:schemeClr val="tx1"/>
                </a:solidFill>
                <a:effectLst/>
                <a:latin typeface="Agency FB" pitchFamily="34" charset="0"/>
                <a:ea typeface="Calibri" pitchFamily="34" charset="0"/>
                <a:cs typeface="Times New Roman" pitchFamily="18" charset="0"/>
              </a:rPr>
              <a:t>Round tables</a:t>
            </a:r>
            <a:endParaRPr kumimoji="0" lang="en-US"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dirty="0" smtClean="0">
                <a:ln>
                  <a:noFill/>
                </a:ln>
                <a:solidFill>
                  <a:schemeClr val="tx1"/>
                </a:solidFill>
                <a:effectLst/>
                <a:latin typeface="Agency FB" pitchFamily="34" charset="0"/>
                <a:ea typeface="Calibri" pitchFamily="34" charset="0"/>
                <a:cs typeface="Times New Roman" pitchFamily="18" charset="0"/>
              </a:rPr>
              <a:t>On-site assistance</a:t>
            </a:r>
            <a:endParaRPr kumimoji="0" lang="en-US"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dirty="0" smtClean="0">
                <a:ln>
                  <a:noFill/>
                </a:ln>
                <a:solidFill>
                  <a:schemeClr val="tx1"/>
                </a:solidFill>
                <a:effectLst/>
                <a:latin typeface="Agency FB" pitchFamily="34" charset="0"/>
                <a:ea typeface="Calibri" pitchFamily="34" charset="0"/>
                <a:cs typeface="Times New Roman" pitchFamily="18" charset="0"/>
              </a:rPr>
              <a:t>Additional funding/incentives</a:t>
            </a:r>
            <a:endParaRPr kumimoji="0" lang="en-US" sz="1800" b="0" i="0" u="none" strike="noStrike" cap="none" normalizeH="0" baseline="0" dirty="0" smtClean="0">
              <a:ln>
                <a:noFill/>
              </a:ln>
              <a:solidFill>
                <a:schemeClr val="tx1"/>
              </a:solidFill>
              <a:effectLst/>
              <a:latin typeface="Arial" pitchFamily="34" charset="0"/>
            </a:endParaRPr>
          </a:p>
        </p:txBody>
      </p:sp>
      <p:sp>
        <p:nvSpPr>
          <p:cNvPr id="2077" name="Text Box 29"/>
          <p:cNvSpPr txBox="1">
            <a:spLocks noChangeArrowheads="1"/>
          </p:cNvSpPr>
          <p:nvPr/>
        </p:nvSpPr>
        <p:spPr bwMode="auto">
          <a:xfrm>
            <a:off x="4114800" y="3215640"/>
            <a:ext cx="457200" cy="2286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dirty="0" smtClean="0">
                <a:ln>
                  <a:noFill/>
                </a:ln>
                <a:solidFill>
                  <a:schemeClr val="tx1"/>
                </a:solidFill>
                <a:effectLst/>
                <a:latin typeface="Agency FB" pitchFamily="34" charset="0"/>
                <a:ea typeface="Calibri" pitchFamily="34" charset="0"/>
                <a:cs typeface="Times New Roman" pitchFamily="18" charset="0"/>
              </a:rPr>
              <a:t>Level   3</a:t>
            </a:r>
            <a:endParaRPr kumimoji="0" lang="en-US" sz="1800" b="0" i="0" u="none" strike="noStrike" cap="none" normalizeH="0" baseline="0" dirty="0" smtClean="0">
              <a:ln>
                <a:noFill/>
              </a:ln>
              <a:solidFill>
                <a:schemeClr val="tx1"/>
              </a:solidFill>
              <a:effectLst/>
              <a:latin typeface="Arial" pitchFamily="34" charset="0"/>
            </a:endParaRPr>
          </a:p>
        </p:txBody>
      </p:sp>
      <p:sp>
        <p:nvSpPr>
          <p:cNvPr id="2080" name="Text Box 32"/>
          <p:cNvSpPr txBox="1">
            <a:spLocks noChangeArrowheads="1"/>
          </p:cNvSpPr>
          <p:nvPr/>
        </p:nvSpPr>
        <p:spPr bwMode="auto">
          <a:xfrm>
            <a:off x="4047744" y="914400"/>
            <a:ext cx="676656" cy="838200"/>
          </a:xfrm>
          <a:prstGeom prst="rect">
            <a:avLst/>
          </a:prstGeom>
          <a:solidFill>
            <a:srgbClr val="FF8F8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dirty="0" smtClean="0">
                <a:ln>
                  <a:noFill/>
                </a:ln>
                <a:solidFill>
                  <a:schemeClr val="tx1"/>
                </a:solidFill>
                <a:effectLst/>
                <a:latin typeface="Agency FB" pitchFamily="34" charset="0"/>
                <a:ea typeface="Calibri" pitchFamily="34" charset="0"/>
                <a:cs typeface="Times New Roman" pitchFamily="18" charset="0"/>
              </a:rPr>
              <a:t>Restructure</a:t>
            </a:r>
            <a:endParaRPr kumimoji="0" lang="en-US"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dirty="0" smtClean="0">
                <a:ln>
                  <a:noFill/>
                </a:ln>
                <a:solidFill>
                  <a:schemeClr val="tx1"/>
                </a:solidFill>
                <a:effectLst/>
                <a:latin typeface="Agency FB" pitchFamily="34" charset="0"/>
                <a:ea typeface="Calibri" pitchFamily="34" charset="0"/>
                <a:cs typeface="Times New Roman" pitchFamily="18" charset="0"/>
              </a:rPr>
              <a:t>School  Leadership, Instructional Delivery &amp;/or </a:t>
            </a:r>
            <a:endParaRPr kumimoji="0" lang="en-US"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dirty="0" smtClean="0">
                <a:ln>
                  <a:noFill/>
                </a:ln>
                <a:solidFill>
                  <a:schemeClr val="tx1"/>
                </a:solidFill>
                <a:effectLst/>
                <a:latin typeface="Agency FB" pitchFamily="34" charset="0"/>
                <a:ea typeface="Calibri" pitchFamily="34" charset="0"/>
                <a:cs typeface="Times New Roman" pitchFamily="18" charset="0"/>
              </a:rPr>
              <a:t>Operations</a:t>
            </a:r>
            <a:endParaRPr kumimoji="0" lang="en-US"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endParaRPr>
          </a:p>
        </p:txBody>
      </p:sp>
      <p:pic>
        <p:nvPicPr>
          <p:cNvPr id="2076" name="Picture 2" descr="2008-09-30-1257-06_edited.jpg"/>
          <p:cNvPicPr>
            <a:picLocks noChangeAspect="1" noChangeArrowheads="1"/>
          </p:cNvPicPr>
          <p:nvPr/>
        </p:nvPicPr>
        <p:blipFill>
          <a:blip r:embed="rId3" cstate="print"/>
          <a:srcRect/>
          <a:stretch>
            <a:fillRect/>
          </a:stretch>
        </p:blipFill>
        <p:spPr bwMode="auto">
          <a:xfrm>
            <a:off x="35488" y="533400"/>
            <a:ext cx="1031312" cy="850900"/>
          </a:xfrm>
          <a:prstGeom prst="rect">
            <a:avLst/>
          </a:prstGeom>
          <a:noFill/>
        </p:spPr>
      </p:pic>
      <p:sp>
        <p:nvSpPr>
          <p:cNvPr id="2081" name="Text Box 33"/>
          <p:cNvSpPr txBox="1">
            <a:spLocks noChangeArrowheads="1"/>
          </p:cNvSpPr>
          <p:nvPr/>
        </p:nvSpPr>
        <p:spPr bwMode="auto">
          <a:xfrm>
            <a:off x="4075176" y="1752600"/>
            <a:ext cx="608013" cy="2286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dirty="0" smtClean="0">
                <a:ln>
                  <a:noFill/>
                </a:ln>
                <a:solidFill>
                  <a:schemeClr val="tx1"/>
                </a:solidFill>
                <a:effectLst/>
                <a:latin typeface="Agency FB" pitchFamily="34" charset="0"/>
                <a:ea typeface="Calibri" pitchFamily="34" charset="0"/>
                <a:cs typeface="Times New Roman" pitchFamily="18" charset="0"/>
              </a:rPr>
              <a:t>Level  4</a:t>
            </a:r>
            <a:endParaRPr kumimoji="0" lang="en-US" sz="1800" b="0" i="0" u="none" strike="noStrike" cap="none" normalizeH="0" baseline="0" dirty="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30000"/>
            <a:lum/>
          </a:blip>
          <a:srcRect/>
          <a:stretch>
            <a:fillRect r="-100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6200" y="76200"/>
            <a:ext cx="8686800" cy="1173162"/>
          </a:xfrm>
        </p:spPr>
        <p:txBody>
          <a:bodyPr>
            <a:normAutofit/>
          </a:bodyPr>
          <a:lstStyle/>
          <a:p>
            <a:pPr>
              <a:defRPr/>
            </a:pPr>
            <a:r>
              <a:rPr lang="en-US" sz="2800" b="1" dirty="0" smtClean="0">
                <a:effectLst>
                  <a:outerShdw blurRad="38100" dist="38100" dir="2700000" algn="tl">
                    <a:srgbClr val="000000"/>
                  </a:outerShdw>
                </a:effectLst>
              </a:rPr>
              <a:t>ADD EAST – TRIBALLY CONTROLLED GRANT, CONTRACT AND BIE OP SCHOOLS CONT’D</a:t>
            </a:r>
            <a:endParaRPr lang="en-US" sz="2800" dirty="0"/>
          </a:p>
        </p:txBody>
      </p:sp>
      <p:sp>
        <p:nvSpPr>
          <p:cNvPr id="3" name="Content Placeholder 2"/>
          <p:cNvSpPr>
            <a:spLocks noGrp="1"/>
          </p:cNvSpPr>
          <p:nvPr>
            <p:ph sz="quarter" idx="1"/>
          </p:nvPr>
        </p:nvSpPr>
        <p:spPr>
          <a:xfrm>
            <a:off x="1447800" y="1219201"/>
            <a:ext cx="7239000" cy="1905000"/>
          </a:xfrm>
        </p:spPr>
        <p:txBody>
          <a:bodyPr/>
          <a:lstStyle/>
          <a:p>
            <a:pPr>
              <a:defRPr/>
            </a:pPr>
            <a:r>
              <a:rPr lang="en-US" sz="2000" dirty="0" smtClean="0"/>
              <a:t>SUMMARY: Ms. Roxanne Brown, Associate Deputy Director, East</a:t>
            </a:r>
          </a:p>
          <a:p>
            <a:pPr>
              <a:defRPr/>
            </a:pPr>
            <a:r>
              <a:rPr lang="en-US" sz="2000" dirty="0" smtClean="0"/>
              <a:t>51 Grant Schools/ORBS/Peripheral Dormitories</a:t>
            </a:r>
          </a:p>
          <a:p>
            <a:pPr>
              <a:defRPr/>
            </a:pPr>
            <a:r>
              <a:rPr lang="en-US" sz="2000" dirty="0" smtClean="0"/>
              <a:t>3 P.L. 93-638 Contract Schools</a:t>
            </a:r>
          </a:p>
          <a:p>
            <a:pPr>
              <a:defRPr/>
            </a:pPr>
            <a:r>
              <a:rPr lang="en-US" sz="2000" dirty="0" smtClean="0"/>
              <a:t>9 BIE Operated Schools/ORBS</a:t>
            </a:r>
          </a:p>
          <a:p>
            <a:pPr>
              <a:defRPr/>
            </a:pPr>
            <a:r>
              <a:rPr lang="en-US" sz="2000" dirty="0" smtClean="0"/>
              <a:t>Total Schools/ORBS/Peripheral Dorms = 63</a:t>
            </a:r>
            <a:endParaRPr lang="en-US" sz="2000" dirty="0"/>
          </a:p>
        </p:txBody>
      </p:sp>
      <p:graphicFrame>
        <p:nvGraphicFramePr>
          <p:cNvPr id="4" name="Table 3"/>
          <p:cNvGraphicFramePr>
            <a:graphicFrameLocks noGrp="1"/>
          </p:cNvGraphicFramePr>
          <p:nvPr/>
        </p:nvGraphicFramePr>
        <p:xfrm>
          <a:off x="228600" y="3200399"/>
          <a:ext cx="8686800" cy="3388652"/>
        </p:xfrm>
        <a:graphic>
          <a:graphicData uri="http://schemas.openxmlformats.org/drawingml/2006/table">
            <a:tbl>
              <a:tblPr firstRow="1" bandRow="1">
                <a:tableStyleId>{5C22544A-7EE6-4342-B048-85BDC9FD1C3A}</a:tableStyleId>
              </a:tblPr>
              <a:tblGrid>
                <a:gridCol w="2971800"/>
                <a:gridCol w="2819400"/>
                <a:gridCol w="2895600"/>
              </a:tblGrid>
              <a:tr h="293595">
                <a:tc>
                  <a:txBody>
                    <a:bodyPr/>
                    <a:lstStyle/>
                    <a:p>
                      <a:r>
                        <a:rPr lang="en-US" sz="1400" dirty="0" smtClean="0"/>
                        <a:t>School</a:t>
                      </a:r>
                      <a:endParaRPr lang="en-US" sz="1400"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r>
                        <a:rPr lang="en-US" sz="1400" dirty="0" smtClean="0"/>
                        <a:t>Education Line Office</a:t>
                      </a:r>
                      <a:endParaRPr lang="en-US" sz="1400" dirty="0"/>
                    </a:p>
                  </a:txBody>
                  <a:tcPr>
                    <a:lnT w="12700" cap="flat" cmpd="sng" algn="ctr">
                      <a:solidFill>
                        <a:schemeClr val="tx1"/>
                      </a:solidFill>
                      <a:prstDash val="solid"/>
                      <a:round/>
                      <a:headEnd type="none" w="med" len="med"/>
                      <a:tailEnd type="none" w="med" len="med"/>
                    </a:lnT>
                  </a:tcPr>
                </a:tc>
                <a:tc>
                  <a:txBody>
                    <a:bodyPr/>
                    <a:lstStyle/>
                    <a:p>
                      <a:r>
                        <a:rPr lang="en-US" sz="1400" dirty="0" smtClean="0"/>
                        <a:t>Audit Reports Delinquent for FY (s)</a:t>
                      </a:r>
                      <a:endParaRPr lang="en-US" sz="1400"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r>
              <a:tr h="293595">
                <a:tc>
                  <a:txBody>
                    <a:bodyPr/>
                    <a:lstStyle/>
                    <a:p>
                      <a:r>
                        <a:rPr lang="en-US" sz="1400" dirty="0" smtClean="0"/>
                        <a:t>Crazy Horse School</a:t>
                      </a:r>
                      <a:endParaRPr lang="en-US" sz="1400" dirty="0"/>
                    </a:p>
                  </a:txBody>
                  <a:tcPr>
                    <a:lnL w="12700" cap="flat" cmpd="sng" algn="ctr">
                      <a:solidFill>
                        <a:schemeClr val="tx1"/>
                      </a:solidFill>
                      <a:prstDash val="solid"/>
                      <a:round/>
                      <a:headEnd type="none" w="med" len="med"/>
                      <a:tailEnd type="none" w="med" len="med"/>
                    </a:lnL>
                  </a:tcPr>
                </a:tc>
                <a:tc>
                  <a:txBody>
                    <a:bodyPr/>
                    <a:lstStyle/>
                    <a:p>
                      <a:r>
                        <a:rPr lang="en-US" sz="1400" dirty="0" smtClean="0"/>
                        <a:t>Pine Ridge</a:t>
                      </a:r>
                      <a:endParaRPr lang="en-US" sz="1400" dirty="0"/>
                    </a:p>
                  </a:txBody>
                  <a:tcPr/>
                </a:tc>
                <a:tc>
                  <a:txBody>
                    <a:bodyPr/>
                    <a:lstStyle/>
                    <a:p>
                      <a:r>
                        <a:rPr lang="en-US" sz="1400" dirty="0" smtClean="0"/>
                        <a:t>06/07/08</a:t>
                      </a:r>
                      <a:endParaRPr lang="en-US" sz="1400" dirty="0"/>
                    </a:p>
                  </a:txBody>
                  <a:tcPr>
                    <a:lnR w="12700" cap="flat" cmpd="sng" algn="ctr">
                      <a:solidFill>
                        <a:schemeClr val="tx1"/>
                      </a:solidFill>
                      <a:prstDash val="solid"/>
                      <a:round/>
                      <a:headEnd type="none" w="med" len="med"/>
                      <a:tailEnd type="none" w="med" len="med"/>
                    </a:lnR>
                  </a:tcPr>
                </a:tc>
              </a:tr>
              <a:tr h="293595">
                <a:tc>
                  <a:txBody>
                    <a:bodyPr/>
                    <a:lstStyle/>
                    <a:p>
                      <a:r>
                        <a:rPr lang="en-US" sz="1400" dirty="0" smtClean="0"/>
                        <a:t>Crow Creek Reservation High School</a:t>
                      </a:r>
                      <a:endParaRPr lang="en-US" sz="1400" dirty="0"/>
                    </a:p>
                  </a:txBody>
                  <a:tcPr>
                    <a:lnL w="12700" cap="flat" cmpd="sng" algn="ctr">
                      <a:solidFill>
                        <a:schemeClr val="tx1"/>
                      </a:solidFill>
                      <a:prstDash val="solid"/>
                      <a:round/>
                      <a:headEnd type="none" w="med" len="med"/>
                      <a:tailEnd type="none" w="med" len="med"/>
                    </a:lnL>
                  </a:tcPr>
                </a:tc>
                <a:tc>
                  <a:txBody>
                    <a:bodyPr/>
                    <a:lstStyle/>
                    <a:p>
                      <a:r>
                        <a:rPr lang="en-US" sz="1400" dirty="0" smtClean="0"/>
                        <a:t>Crow Creek/Lower Brule</a:t>
                      </a:r>
                      <a:endParaRPr lang="en-US" sz="1400" dirty="0"/>
                    </a:p>
                  </a:txBody>
                  <a:tcPr/>
                </a:tc>
                <a:tc>
                  <a:txBody>
                    <a:bodyPr/>
                    <a:lstStyle/>
                    <a:p>
                      <a:r>
                        <a:rPr lang="en-US" sz="1400" dirty="0" smtClean="0"/>
                        <a:t>08</a:t>
                      </a:r>
                      <a:endParaRPr lang="en-US" sz="1400" dirty="0"/>
                    </a:p>
                  </a:txBody>
                  <a:tcPr>
                    <a:lnR w="12700" cap="flat" cmpd="sng" algn="ctr">
                      <a:solidFill>
                        <a:schemeClr val="tx1"/>
                      </a:solidFill>
                      <a:prstDash val="solid"/>
                      <a:round/>
                      <a:headEnd type="none" w="med" len="med"/>
                      <a:tailEnd type="none" w="med" len="med"/>
                    </a:lnR>
                  </a:tcPr>
                </a:tc>
              </a:tr>
              <a:tr h="293595">
                <a:tc>
                  <a:txBody>
                    <a:bodyPr/>
                    <a:lstStyle/>
                    <a:p>
                      <a:r>
                        <a:rPr lang="en-US" sz="1400" dirty="0" smtClean="0"/>
                        <a:t>Crow Creek Sioux Tribal</a:t>
                      </a:r>
                      <a:r>
                        <a:rPr lang="en-US" sz="1400" baseline="0" dirty="0" smtClean="0"/>
                        <a:t> School</a:t>
                      </a:r>
                      <a:endParaRPr lang="en-US" sz="1400" dirty="0"/>
                    </a:p>
                  </a:txBody>
                  <a:tcPr>
                    <a:lnL w="12700" cap="flat" cmpd="sng" algn="ctr">
                      <a:solidFill>
                        <a:schemeClr val="tx1"/>
                      </a:solidFill>
                      <a:prstDash val="solid"/>
                      <a:round/>
                      <a:headEnd type="none" w="med" len="med"/>
                      <a:tailEnd type="none" w="med" len="med"/>
                    </a:ln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Crow Creek/Lower Brule</a:t>
                      </a:r>
                    </a:p>
                  </a:txBody>
                  <a:tcPr/>
                </a:tc>
                <a:tc>
                  <a:txBody>
                    <a:bodyPr/>
                    <a:lstStyle/>
                    <a:p>
                      <a:r>
                        <a:rPr lang="en-US" sz="1400" dirty="0" smtClean="0"/>
                        <a:t>08</a:t>
                      </a:r>
                      <a:endParaRPr lang="en-US" sz="1400" dirty="0"/>
                    </a:p>
                  </a:txBody>
                  <a:tcPr>
                    <a:lnR w="12700" cap="flat" cmpd="sng" algn="ctr">
                      <a:solidFill>
                        <a:schemeClr val="tx1"/>
                      </a:solidFill>
                      <a:prstDash val="solid"/>
                      <a:round/>
                      <a:headEnd type="none" w="med" len="med"/>
                      <a:tailEnd type="none" w="med" len="med"/>
                    </a:lnR>
                  </a:tcPr>
                </a:tc>
              </a:tr>
              <a:tr h="293595">
                <a:tc>
                  <a:txBody>
                    <a:bodyPr/>
                    <a:lstStyle/>
                    <a:p>
                      <a:r>
                        <a:rPr lang="en-US" sz="1400" dirty="0" smtClean="0"/>
                        <a:t>Kickapoo Nation School</a:t>
                      </a:r>
                      <a:endParaRPr lang="en-US" sz="1400" dirty="0"/>
                    </a:p>
                  </a:txBody>
                  <a:tcPr>
                    <a:lnL w="12700" cap="flat" cmpd="sng" algn="ctr">
                      <a:solidFill>
                        <a:schemeClr val="tx1"/>
                      </a:solidFill>
                      <a:prstDash val="solid"/>
                      <a:round/>
                      <a:headEnd type="none" w="med" len="med"/>
                      <a:tailEnd type="none" w="med" len="med"/>
                    </a:lnL>
                  </a:tcPr>
                </a:tc>
                <a:tc>
                  <a:txBody>
                    <a:bodyPr/>
                    <a:lstStyle/>
                    <a:p>
                      <a:r>
                        <a:rPr lang="en-US" sz="1400" dirty="0" smtClean="0"/>
                        <a:t>Oklahoma</a:t>
                      </a:r>
                      <a:endParaRPr lang="en-US" sz="1400" dirty="0"/>
                    </a:p>
                  </a:txBody>
                  <a:tcPr/>
                </a:tc>
                <a:tc>
                  <a:txBody>
                    <a:bodyPr/>
                    <a:lstStyle/>
                    <a:p>
                      <a:r>
                        <a:rPr lang="en-US" sz="1400" dirty="0" smtClean="0"/>
                        <a:t>07</a:t>
                      </a:r>
                      <a:endParaRPr lang="en-US" sz="1400" dirty="0"/>
                    </a:p>
                  </a:txBody>
                  <a:tcPr>
                    <a:lnR w="12700" cap="flat" cmpd="sng" algn="ctr">
                      <a:solidFill>
                        <a:schemeClr val="tx1"/>
                      </a:solidFill>
                      <a:prstDash val="solid"/>
                      <a:round/>
                      <a:headEnd type="none" w="med" len="med"/>
                      <a:tailEnd type="none" w="med" len="med"/>
                    </a:lnR>
                  </a:tcPr>
                </a:tc>
              </a:tr>
              <a:tr h="293595">
                <a:tc>
                  <a:txBody>
                    <a:bodyPr/>
                    <a:lstStyle/>
                    <a:p>
                      <a:r>
                        <a:rPr lang="en-US" sz="1400" dirty="0" smtClean="0"/>
                        <a:t>Lac Courte Oreilles </a:t>
                      </a:r>
                      <a:r>
                        <a:rPr lang="en-US" sz="1400" dirty="0" err="1" smtClean="0"/>
                        <a:t>Ojibwe</a:t>
                      </a:r>
                      <a:r>
                        <a:rPr lang="en-US" sz="1400" dirty="0" smtClean="0"/>
                        <a:t> School</a:t>
                      </a:r>
                      <a:endParaRPr lang="en-US" sz="1400" dirty="0"/>
                    </a:p>
                  </a:txBody>
                  <a:tcPr>
                    <a:lnL w="12700" cap="flat" cmpd="sng" algn="ctr">
                      <a:solidFill>
                        <a:schemeClr val="tx1"/>
                      </a:solidFill>
                      <a:prstDash val="solid"/>
                      <a:round/>
                      <a:headEnd type="none" w="med" len="med"/>
                      <a:tailEnd type="none" w="med" len="med"/>
                    </a:lnL>
                  </a:tcPr>
                </a:tc>
                <a:tc>
                  <a:txBody>
                    <a:bodyPr/>
                    <a:lstStyle/>
                    <a:p>
                      <a:r>
                        <a:rPr lang="en-US" sz="1400" dirty="0" smtClean="0"/>
                        <a:t>Minneapolis</a:t>
                      </a:r>
                      <a:endParaRPr lang="en-US" sz="1400" dirty="0"/>
                    </a:p>
                  </a:txBody>
                  <a:tcPr/>
                </a:tc>
                <a:tc>
                  <a:txBody>
                    <a:bodyPr/>
                    <a:lstStyle/>
                    <a:p>
                      <a:r>
                        <a:rPr lang="en-US" sz="1400" dirty="0" smtClean="0"/>
                        <a:t>07/08</a:t>
                      </a:r>
                      <a:endParaRPr lang="en-US" sz="1400" dirty="0"/>
                    </a:p>
                  </a:txBody>
                  <a:tcPr>
                    <a:lnR w="12700" cap="flat" cmpd="sng" algn="ctr">
                      <a:solidFill>
                        <a:schemeClr val="tx1"/>
                      </a:solidFill>
                      <a:prstDash val="solid"/>
                      <a:round/>
                      <a:headEnd type="none" w="med" len="med"/>
                      <a:tailEnd type="none" w="med" len="med"/>
                    </a:lnR>
                  </a:tcPr>
                </a:tc>
              </a:tr>
              <a:tr h="293595">
                <a:tc>
                  <a:txBody>
                    <a:bodyPr/>
                    <a:lstStyle/>
                    <a:p>
                      <a:r>
                        <a:rPr lang="en-US" sz="1400" dirty="0" smtClean="0"/>
                        <a:t>Little Wound</a:t>
                      </a:r>
                      <a:endParaRPr lang="en-US" sz="1400" dirty="0"/>
                    </a:p>
                  </a:txBody>
                  <a:tcPr>
                    <a:lnL w="12700" cap="flat" cmpd="sng" algn="ctr">
                      <a:solidFill>
                        <a:schemeClr val="tx1"/>
                      </a:solidFill>
                      <a:prstDash val="solid"/>
                      <a:round/>
                      <a:headEnd type="none" w="med" len="med"/>
                      <a:tailEnd type="none" w="med" len="med"/>
                    </a:lnL>
                  </a:tcPr>
                </a:tc>
                <a:tc>
                  <a:txBody>
                    <a:bodyPr/>
                    <a:lstStyle/>
                    <a:p>
                      <a:r>
                        <a:rPr lang="en-US" sz="1400" dirty="0" smtClean="0"/>
                        <a:t>Pine Ridge</a:t>
                      </a:r>
                      <a:endParaRPr lang="en-US" sz="1400" dirty="0"/>
                    </a:p>
                  </a:txBody>
                  <a:tcPr/>
                </a:tc>
                <a:tc>
                  <a:txBody>
                    <a:bodyPr/>
                    <a:lstStyle/>
                    <a:p>
                      <a:r>
                        <a:rPr lang="en-US" sz="1400" dirty="0" smtClean="0"/>
                        <a:t>08</a:t>
                      </a:r>
                      <a:endParaRPr lang="en-US" sz="1400" dirty="0"/>
                    </a:p>
                  </a:txBody>
                  <a:tcPr>
                    <a:lnR w="12700" cap="flat" cmpd="sng" algn="ctr">
                      <a:solidFill>
                        <a:schemeClr val="tx1"/>
                      </a:solidFill>
                      <a:prstDash val="solid"/>
                      <a:round/>
                      <a:headEnd type="none" w="med" len="med"/>
                      <a:tailEnd type="none" w="med" len="med"/>
                    </a:lnR>
                  </a:tcPr>
                </a:tc>
              </a:tr>
              <a:tr h="293595">
                <a:tc>
                  <a:txBody>
                    <a:bodyPr/>
                    <a:lstStyle/>
                    <a:p>
                      <a:r>
                        <a:rPr lang="en-US" sz="1400" dirty="0" err="1" smtClean="0"/>
                        <a:t>Sicangu</a:t>
                      </a:r>
                      <a:r>
                        <a:rPr lang="en-US" sz="1400" dirty="0" smtClean="0"/>
                        <a:t> </a:t>
                      </a:r>
                      <a:r>
                        <a:rPr lang="en-US" sz="1400" dirty="0" err="1" smtClean="0"/>
                        <a:t>Oyate</a:t>
                      </a:r>
                      <a:r>
                        <a:rPr lang="en-US" sz="1400" dirty="0" smtClean="0"/>
                        <a:t> Ho (St. Francis)</a:t>
                      </a:r>
                      <a:endParaRPr lang="en-US" sz="1400" dirty="0"/>
                    </a:p>
                  </a:txBody>
                  <a:tcPr>
                    <a:lnL w="12700" cap="flat" cmpd="sng" algn="ctr">
                      <a:solidFill>
                        <a:schemeClr val="tx1"/>
                      </a:solidFill>
                      <a:prstDash val="solid"/>
                      <a:round/>
                      <a:headEnd type="none" w="med" len="med"/>
                      <a:tailEnd type="none" w="med" len="med"/>
                    </a:lnL>
                  </a:tcPr>
                </a:tc>
                <a:tc>
                  <a:txBody>
                    <a:bodyPr/>
                    <a:lstStyle/>
                    <a:p>
                      <a:r>
                        <a:rPr lang="en-US" sz="1400" dirty="0" smtClean="0"/>
                        <a:t>Rosebud</a:t>
                      </a:r>
                      <a:endParaRPr lang="en-US" sz="1400" dirty="0"/>
                    </a:p>
                  </a:txBody>
                  <a:tcPr/>
                </a:tc>
                <a:tc>
                  <a:txBody>
                    <a:bodyPr/>
                    <a:lstStyle/>
                    <a:p>
                      <a:r>
                        <a:rPr lang="en-US" sz="1400" dirty="0" smtClean="0"/>
                        <a:t>07/08</a:t>
                      </a:r>
                      <a:endParaRPr lang="en-US" sz="1400" dirty="0"/>
                    </a:p>
                  </a:txBody>
                  <a:tcPr>
                    <a:lnR w="12700" cap="flat" cmpd="sng" algn="ctr">
                      <a:solidFill>
                        <a:schemeClr val="tx1"/>
                      </a:solidFill>
                      <a:prstDash val="solid"/>
                      <a:round/>
                      <a:headEnd type="none" w="med" len="med"/>
                      <a:tailEnd type="none" w="med" len="med"/>
                    </a:lnR>
                  </a:tcPr>
                </a:tc>
              </a:tr>
              <a:tr h="293595">
                <a:tc>
                  <a:txBody>
                    <a:bodyPr/>
                    <a:lstStyle/>
                    <a:p>
                      <a:r>
                        <a:rPr lang="en-US" sz="1400" dirty="0" smtClean="0"/>
                        <a:t>Standing Rock Community</a:t>
                      </a:r>
                      <a:endParaRPr lang="en-US" sz="1400" dirty="0"/>
                    </a:p>
                  </a:txBody>
                  <a:tcPr>
                    <a:lnL w="12700" cap="flat" cmpd="sng" algn="ctr">
                      <a:solidFill>
                        <a:schemeClr val="tx1"/>
                      </a:solidFill>
                      <a:prstDash val="solid"/>
                      <a:round/>
                      <a:headEnd type="none" w="med" len="med"/>
                      <a:tailEnd type="none" w="med" len="med"/>
                    </a:lnL>
                  </a:tcPr>
                </a:tc>
                <a:tc>
                  <a:txBody>
                    <a:bodyPr/>
                    <a:lstStyle/>
                    <a:p>
                      <a:r>
                        <a:rPr lang="en-US" sz="1400" dirty="0" smtClean="0"/>
                        <a:t>Standing</a:t>
                      </a:r>
                      <a:r>
                        <a:rPr lang="en-US" sz="1400" baseline="0" dirty="0" smtClean="0"/>
                        <a:t> Rock</a:t>
                      </a:r>
                      <a:endParaRPr lang="en-US" sz="1400" dirty="0"/>
                    </a:p>
                  </a:txBody>
                  <a:tcPr/>
                </a:tc>
                <a:tc>
                  <a:txBody>
                    <a:bodyPr/>
                    <a:lstStyle/>
                    <a:p>
                      <a:r>
                        <a:rPr lang="en-US" sz="1400" dirty="0" smtClean="0"/>
                        <a:t>08</a:t>
                      </a:r>
                      <a:endParaRPr lang="en-US" sz="1400" dirty="0"/>
                    </a:p>
                  </a:txBody>
                  <a:tcPr>
                    <a:lnR w="12700" cap="flat" cmpd="sng" algn="ctr">
                      <a:solidFill>
                        <a:schemeClr val="tx1"/>
                      </a:solidFill>
                      <a:prstDash val="solid"/>
                      <a:round/>
                      <a:headEnd type="none" w="med" len="med"/>
                      <a:tailEnd type="none" w="med" len="med"/>
                    </a:lnR>
                  </a:tcPr>
                </a:tc>
              </a:tr>
              <a:tr h="293595">
                <a:tc>
                  <a:txBody>
                    <a:bodyPr/>
                    <a:lstStyle/>
                    <a:p>
                      <a:r>
                        <a:rPr lang="en-US" sz="1400" dirty="0" smtClean="0"/>
                        <a:t>Takini School</a:t>
                      </a:r>
                      <a:endParaRPr lang="en-US" sz="1400" dirty="0"/>
                    </a:p>
                  </a:txBody>
                  <a:tcPr>
                    <a:lnL w="12700" cap="flat" cmpd="sng" algn="ctr">
                      <a:solidFill>
                        <a:schemeClr val="tx1"/>
                      </a:solidFill>
                      <a:prstDash val="solid"/>
                      <a:round/>
                      <a:headEnd type="none" w="med" len="med"/>
                      <a:tailEnd type="none" w="med" len="med"/>
                    </a:lnL>
                  </a:tcPr>
                </a:tc>
                <a:tc>
                  <a:txBody>
                    <a:bodyPr/>
                    <a:lstStyle/>
                    <a:p>
                      <a:r>
                        <a:rPr lang="en-US" sz="1400" dirty="0" smtClean="0"/>
                        <a:t>Cheyenne River</a:t>
                      </a:r>
                      <a:endParaRPr lang="en-US" sz="1400" dirty="0"/>
                    </a:p>
                  </a:txBody>
                  <a:tcPr/>
                </a:tc>
                <a:tc>
                  <a:txBody>
                    <a:bodyPr/>
                    <a:lstStyle/>
                    <a:p>
                      <a:r>
                        <a:rPr lang="en-US" sz="1400" dirty="0" smtClean="0"/>
                        <a:t>07/08</a:t>
                      </a:r>
                      <a:endParaRPr lang="en-US" sz="1400" dirty="0"/>
                    </a:p>
                  </a:txBody>
                  <a:tcPr>
                    <a:lnR w="12700" cap="flat" cmpd="sng" algn="ctr">
                      <a:solidFill>
                        <a:schemeClr val="tx1"/>
                      </a:solidFill>
                      <a:prstDash val="solid"/>
                      <a:round/>
                      <a:headEnd type="none" w="med" len="med"/>
                      <a:tailEnd type="none" w="med" len="med"/>
                    </a:lnR>
                  </a:tcPr>
                </a:tc>
              </a:tr>
              <a:tr h="340652">
                <a:tc>
                  <a:txBody>
                    <a:bodyPr/>
                    <a:lstStyle/>
                    <a:p>
                      <a:r>
                        <a:rPr lang="en-US" sz="1400" dirty="0" smtClean="0"/>
                        <a:t>Theodore </a:t>
                      </a:r>
                      <a:r>
                        <a:rPr lang="en-US" sz="1400" dirty="0" err="1" smtClean="0"/>
                        <a:t>Jamerson</a:t>
                      </a:r>
                      <a:r>
                        <a:rPr lang="en-US" sz="1400" dirty="0" smtClean="0"/>
                        <a:t> Elementary</a:t>
                      </a:r>
                      <a:endParaRPr lang="en-US" sz="1400" dirty="0"/>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r>
                        <a:rPr lang="en-US" sz="1400" dirty="0" smtClean="0"/>
                        <a:t>Standing Rock</a:t>
                      </a:r>
                      <a:endParaRPr lang="en-US" sz="1400" dirty="0"/>
                    </a:p>
                  </a:txBody>
                  <a:tcPr>
                    <a:lnB w="12700" cap="flat" cmpd="sng" algn="ctr">
                      <a:solidFill>
                        <a:schemeClr val="tx1"/>
                      </a:solidFill>
                      <a:prstDash val="solid"/>
                      <a:round/>
                      <a:headEnd type="none" w="med" len="med"/>
                      <a:tailEnd type="none" w="med" len="med"/>
                    </a:lnB>
                  </a:tcPr>
                </a:tc>
                <a:tc>
                  <a:txBody>
                    <a:bodyPr/>
                    <a:lstStyle/>
                    <a:p>
                      <a:r>
                        <a:rPr lang="en-US" sz="1400" dirty="0" smtClean="0"/>
                        <a:t>07/08</a:t>
                      </a:r>
                      <a:endParaRPr lang="en-US" sz="1400" dirty="0"/>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alphaModFix amt="30000"/>
            <a:lum/>
          </a:blip>
          <a:srcRect/>
          <a:stretch>
            <a:fillRect l="-3000" r="-100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52400" y="228600"/>
            <a:ext cx="8839200" cy="990600"/>
          </a:xfrm>
        </p:spPr>
        <p:txBody>
          <a:bodyPr>
            <a:normAutofit/>
          </a:bodyPr>
          <a:lstStyle/>
          <a:p>
            <a:r>
              <a:rPr lang="en-US" sz="3200" b="1" dirty="0" smtClean="0">
                <a:solidFill>
                  <a:schemeClr val="tx1">
                    <a:lumMod val="95000"/>
                    <a:lumOff val="5000"/>
                  </a:schemeClr>
                </a:solidFill>
                <a:effectLst>
                  <a:outerShdw blurRad="38100" dist="38100" dir="2700000" algn="tl">
                    <a:srgbClr val="000000">
                      <a:alpha val="43137"/>
                    </a:srgbClr>
                  </a:outerShdw>
                </a:effectLst>
              </a:rPr>
              <a:t>ADMINISTRATIVE COST GRANTS - NEW SC</a:t>
            </a:r>
            <a:r>
              <a:rPr lang="en-US" sz="3200" b="1" dirty="0" smtClean="0">
                <a:solidFill>
                  <a:schemeClr val="tx1">
                    <a:lumMod val="85000"/>
                    <a:lumOff val="15000"/>
                  </a:schemeClr>
                </a:solidFill>
                <a:effectLst>
                  <a:outerShdw blurRad="38100" dist="38100" dir="2700000" algn="tl">
                    <a:srgbClr val="000000">
                      <a:alpha val="43137"/>
                    </a:srgbClr>
                  </a:outerShdw>
                </a:effectLst>
              </a:rPr>
              <a:t>HO</a:t>
            </a:r>
            <a:r>
              <a:rPr lang="en-US" sz="3200" b="1" dirty="0" smtClean="0">
                <a:solidFill>
                  <a:schemeClr val="tx1">
                    <a:lumMod val="85000"/>
                    <a:lumOff val="15000"/>
                  </a:schemeClr>
                </a:solidFill>
              </a:rPr>
              <a:t>OL</a:t>
            </a:r>
            <a:endParaRPr lang="en-US" sz="3200" b="1" dirty="0">
              <a:solidFill>
                <a:schemeClr val="tx1">
                  <a:lumMod val="85000"/>
                  <a:lumOff val="15000"/>
                </a:schemeClr>
              </a:solidFill>
            </a:endParaRPr>
          </a:p>
        </p:txBody>
      </p:sp>
      <p:graphicFrame>
        <p:nvGraphicFramePr>
          <p:cNvPr id="5" name="Table 4"/>
          <p:cNvGraphicFramePr>
            <a:graphicFrameLocks noGrp="1"/>
          </p:cNvGraphicFramePr>
          <p:nvPr/>
        </p:nvGraphicFramePr>
        <p:xfrm>
          <a:off x="152400" y="1600205"/>
          <a:ext cx="8839199" cy="5030148"/>
        </p:xfrm>
        <a:graphic>
          <a:graphicData uri="http://schemas.openxmlformats.org/drawingml/2006/table">
            <a:tbl>
              <a:tblPr/>
              <a:tblGrid>
                <a:gridCol w="1016896"/>
                <a:gridCol w="1235373"/>
                <a:gridCol w="1611541"/>
                <a:gridCol w="990224"/>
                <a:gridCol w="1592125"/>
                <a:gridCol w="1033911"/>
                <a:gridCol w="1359129"/>
              </a:tblGrid>
              <a:tr h="342631">
                <a:tc>
                  <a:txBody>
                    <a:bodyPr/>
                    <a:lstStyle/>
                    <a:p>
                      <a:pPr algn="ctr" fontAlgn="b"/>
                      <a:r>
                        <a:rPr lang="en-US" sz="1400" b="1" i="0" u="none" strike="noStrike" dirty="0">
                          <a:solidFill>
                            <a:schemeClr val="tx1"/>
                          </a:solidFill>
                          <a:latin typeface="+mn-lt"/>
                        </a:rPr>
                        <a:t>YEAR</a:t>
                      </a:r>
                    </a:p>
                  </a:txBody>
                  <a:tcPr marL="9051" marR="9051" marT="905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c>
                  <a:txBody>
                    <a:bodyPr/>
                    <a:lstStyle/>
                    <a:p>
                      <a:pPr algn="ctr" fontAlgn="b"/>
                      <a:r>
                        <a:rPr lang="en-US" sz="1400" b="1" i="0" u="none" strike="noStrike" dirty="0">
                          <a:latin typeface="+mn-lt"/>
                        </a:rPr>
                        <a:t>REQUEST</a:t>
                      </a:r>
                    </a:p>
                  </a:txBody>
                  <a:tcPr marL="9051" marR="9051" marT="905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AED9A7"/>
                    </a:solidFill>
                  </a:tcPr>
                </a:tc>
                <a:tc>
                  <a:txBody>
                    <a:bodyPr/>
                    <a:lstStyle/>
                    <a:p>
                      <a:pPr algn="ctr" fontAlgn="b"/>
                      <a:r>
                        <a:rPr lang="en-US" sz="1400" b="1" i="0" u="none" strike="noStrike" dirty="0">
                          <a:latin typeface="+mn-lt"/>
                        </a:rPr>
                        <a:t>APPROPRIATED</a:t>
                      </a:r>
                    </a:p>
                  </a:txBody>
                  <a:tcPr marL="9051" marR="9051" marT="905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AED9A7"/>
                    </a:solidFill>
                  </a:tcPr>
                </a:tc>
                <a:tc>
                  <a:txBody>
                    <a:bodyPr/>
                    <a:lstStyle/>
                    <a:p>
                      <a:pPr algn="ctr" fontAlgn="b"/>
                      <a:r>
                        <a:rPr lang="en-US" sz="1400" b="1" i="0" u="none" strike="noStrike" dirty="0">
                          <a:latin typeface="+mn-lt"/>
                        </a:rPr>
                        <a:t>REQUEST</a:t>
                      </a:r>
                    </a:p>
                  </a:txBody>
                  <a:tcPr marL="9051" marR="9051" marT="905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AED9A7"/>
                    </a:solidFill>
                  </a:tcPr>
                </a:tc>
                <a:tc>
                  <a:txBody>
                    <a:bodyPr/>
                    <a:lstStyle/>
                    <a:p>
                      <a:pPr algn="ctr" fontAlgn="b"/>
                      <a:r>
                        <a:rPr lang="en-US" sz="1400" b="1" i="0" u="none" strike="noStrike" dirty="0">
                          <a:latin typeface="+mn-lt"/>
                        </a:rPr>
                        <a:t>APPROPRIATED</a:t>
                      </a:r>
                    </a:p>
                  </a:txBody>
                  <a:tcPr marL="9051" marR="9051" marT="905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AED9A7"/>
                    </a:solidFill>
                  </a:tcPr>
                </a:tc>
                <a:tc>
                  <a:txBody>
                    <a:bodyPr/>
                    <a:lstStyle/>
                    <a:p>
                      <a:pPr algn="ctr" fontAlgn="b"/>
                      <a:r>
                        <a:rPr lang="en-US" sz="1400" b="1" i="0" u="none" strike="noStrike" dirty="0">
                          <a:latin typeface="+mn-lt"/>
                        </a:rPr>
                        <a:t>TOTAL</a:t>
                      </a:r>
                    </a:p>
                  </a:txBody>
                  <a:tcPr marL="9051" marR="9051" marT="905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AED9A7"/>
                    </a:solidFill>
                  </a:tcPr>
                </a:tc>
                <a:tc>
                  <a:txBody>
                    <a:bodyPr/>
                    <a:lstStyle/>
                    <a:p>
                      <a:pPr algn="ctr" fontAlgn="b"/>
                      <a:r>
                        <a:rPr lang="en-US" sz="1400" b="1" i="0" u="none" strike="noStrike" dirty="0">
                          <a:latin typeface="+mn-lt"/>
                        </a:rPr>
                        <a:t>PERCENT</a:t>
                      </a:r>
                    </a:p>
                  </a:txBody>
                  <a:tcPr marL="9051" marR="9051" marT="905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AED9A7"/>
                    </a:solidFill>
                  </a:tcPr>
                </a:tc>
              </a:tr>
              <a:tr h="342631">
                <a:tc>
                  <a:txBody>
                    <a:bodyPr/>
                    <a:lstStyle/>
                    <a:p>
                      <a:pPr algn="ctr" fontAlgn="b"/>
                      <a:r>
                        <a:rPr lang="en-US" sz="1400" b="1" i="0" u="none" strike="noStrike" dirty="0" smtClean="0">
                          <a:solidFill>
                            <a:schemeClr val="tx1"/>
                          </a:solidFill>
                          <a:latin typeface="+mn-lt"/>
                        </a:rPr>
                        <a:t>2001-2002</a:t>
                      </a:r>
                      <a:endParaRPr lang="en-US" sz="1400" b="1" i="0" u="none" strike="noStrike" dirty="0">
                        <a:solidFill>
                          <a:schemeClr val="tx1"/>
                        </a:solidFill>
                        <a:latin typeface="+mn-lt"/>
                      </a:endParaRPr>
                    </a:p>
                  </a:txBody>
                  <a:tcPr marL="9051" marR="9051" marT="905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c>
                  <a:txBody>
                    <a:bodyPr/>
                    <a:lstStyle/>
                    <a:p>
                      <a:pPr algn="ctr" fontAlgn="b"/>
                      <a:r>
                        <a:rPr lang="en-US" sz="1400" b="0" i="0" u="none" strike="noStrike" dirty="0">
                          <a:latin typeface="+mn-lt"/>
                        </a:rPr>
                        <a:t>46,300,000</a:t>
                      </a:r>
                    </a:p>
                  </a:txBody>
                  <a:tcPr marL="9051" marR="9051" marT="905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400" b="0" i="0" u="none" strike="noStrike" dirty="0">
                          <a:latin typeface="+mn-lt"/>
                        </a:rPr>
                        <a:t>43,065,048</a:t>
                      </a:r>
                    </a:p>
                  </a:txBody>
                  <a:tcPr marL="9051" marR="9051" marT="905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400" b="0" i="0" u="none" strike="noStrike" dirty="0">
                          <a:latin typeface="+mn-lt"/>
                        </a:rPr>
                        <a:t> </a:t>
                      </a:r>
                    </a:p>
                  </a:txBody>
                  <a:tcPr marL="9051" marR="9051" marT="905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400" b="0" i="0" u="none" strike="noStrike" dirty="0">
                          <a:latin typeface="+mn-lt"/>
                        </a:rPr>
                        <a:t> </a:t>
                      </a:r>
                    </a:p>
                  </a:txBody>
                  <a:tcPr marL="9051" marR="9051" marT="905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400" b="0" i="0" u="none" strike="noStrike" dirty="0">
                          <a:latin typeface="+mn-lt"/>
                        </a:rPr>
                        <a:t>43,065,048</a:t>
                      </a:r>
                    </a:p>
                  </a:txBody>
                  <a:tcPr marL="9051" marR="9051" marT="905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400" b="0" i="0" u="none" strike="noStrike" dirty="0">
                          <a:latin typeface="+mn-lt"/>
                        </a:rPr>
                        <a:t>75.6030</a:t>
                      </a:r>
                    </a:p>
                  </a:txBody>
                  <a:tcPr marL="9051" marR="9051" marT="905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42631">
                <a:tc>
                  <a:txBody>
                    <a:bodyPr/>
                    <a:lstStyle/>
                    <a:p>
                      <a:pPr algn="ctr" fontAlgn="b"/>
                      <a:r>
                        <a:rPr lang="en-US" sz="1400" b="1" i="0" u="none" strike="noStrike" dirty="0">
                          <a:solidFill>
                            <a:schemeClr val="tx1"/>
                          </a:solidFill>
                          <a:latin typeface="+mn-lt"/>
                        </a:rPr>
                        <a:t>2002-2003</a:t>
                      </a:r>
                    </a:p>
                  </a:txBody>
                  <a:tcPr marL="9051" marR="9051" marT="905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c>
                  <a:txBody>
                    <a:bodyPr/>
                    <a:lstStyle/>
                    <a:p>
                      <a:pPr algn="ctr" fontAlgn="b"/>
                      <a:r>
                        <a:rPr lang="en-US" sz="1400" b="0" i="0" u="none" strike="noStrike" dirty="0">
                          <a:latin typeface="+mn-lt"/>
                        </a:rPr>
                        <a:t>43,065,000</a:t>
                      </a:r>
                    </a:p>
                  </a:txBody>
                  <a:tcPr marL="9051" marR="9051" marT="905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400" b="0" i="0" u="none" strike="noStrike" dirty="0">
                          <a:latin typeface="+mn-lt"/>
                        </a:rPr>
                        <a:t>43,065,000</a:t>
                      </a:r>
                    </a:p>
                  </a:txBody>
                  <a:tcPr marL="9051" marR="9051" marT="905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400" b="0" i="0" u="none" strike="noStrike" dirty="0">
                          <a:latin typeface="+mn-lt"/>
                        </a:rPr>
                        <a:t> </a:t>
                      </a:r>
                    </a:p>
                  </a:txBody>
                  <a:tcPr marL="9051" marR="9051" marT="905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400" b="0" i="0" u="none" strike="noStrike" dirty="0">
                          <a:latin typeface="+mn-lt"/>
                        </a:rPr>
                        <a:t> </a:t>
                      </a:r>
                    </a:p>
                  </a:txBody>
                  <a:tcPr marL="9051" marR="9051" marT="905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400" b="0" i="0" u="none" strike="noStrike" dirty="0">
                          <a:latin typeface="+mn-lt"/>
                        </a:rPr>
                        <a:t>43,065,000</a:t>
                      </a:r>
                    </a:p>
                  </a:txBody>
                  <a:tcPr marL="9051" marR="9051" marT="905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400" b="0" i="0" u="none" strike="noStrike" dirty="0">
                          <a:latin typeface="+mn-lt"/>
                        </a:rPr>
                        <a:t>72.1250</a:t>
                      </a:r>
                    </a:p>
                  </a:txBody>
                  <a:tcPr marL="9051" marR="9051" marT="905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42631">
                <a:tc>
                  <a:txBody>
                    <a:bodyPr/>
                    <a:lstStyle/>
                    <a:p>
                      <a:pPr algn="ctr" fontAlgn="b"/>
                      <a:r>
                        <a:rPr lang="en-US" sz="1400" b="1" i="0" u="none" strike="noStrike" dirty="0">
                          <a:solidFill>
                            <a:schemeClr val="tx1"/>
                          </a:solidFill>
                          <a:latin typeface="+mn-lt"/>
                        </a:rPr>
                        <a:t>2003-2004</a:t>
                      </a:r>
                    </a:p>
                  </a:txBody>
                  <a:tcPr marL="9051" marR="9051" marT="905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c>
                  <a:txBody>
                    <a:bodyPr/>
                    <a:lstStyle/>
                    <a:p>
                      <a:pPr algn="ctr" fontAlgn="b"/>
                      <a:r>
                        <a:rPr lang="en-US" sz="1400" b="0" i="0" u="none" strike="noStrike" dirty="0">
                          <a:latin typeface="+mn-lt"/>
                        </a:rPr>
                        <a:t>46,065,000</a:t>
                      </a:r>
                    </a:p>
                  </a:txBody>
                  <a:tcPr marL="9051" marR="9051" marT="905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400" b="0" i="0" u="none" strike="noStrike" dirty="0">
                          <a:latin typeface="+mn-lt"/>
                        </a:rPr>
                        <a:t>44,772,000</a:t>
                      </a:r>
                    </a:p>
                  </a:txBody>
                  <a:tcPr marL="9051" marR="9051" marT="905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400" b="0" i="0" u="none" strike="noStrike" dirty="0">
                          <a:latin typeface="+mn-lt"/>
                        </a:rPr>
                        <a:t> </a:t>
                      </a:r>
                    </a:p>
                  </a:txBody>
                  <a:tcPr marL="9051" marR="9051" marT="905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400" b="0" i="0" u="none" strike="noStrike" dirty="0">
                          <a:latin typeface="+mn-lt"/>
                        </a:rPr>
                        <a:t> </a:t>
                      </a:r>
                    </a:p>
                  </a:txBody>
                  <a:tcPr marL="9051" marR="9051" marT="905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400" b="0" i="0" u="none" strike="noStrike" dirty="0">
                          <a:latin typeface="+mn-lt"/>
                        </a:rPr>
                        <a:t>44,772,000</a:t>
                      </a:r>
                    </a:p>
                  </a:txBody>
                  <a:tcPr marL="9051" marR="9051" marT="905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400" b="0" i="0" u="none" strike="noStrike" dirty="0">
                          <a:latin typeface="+mn-lt"/>
                        </a:rPr>
                        <a:t>74.5375</a:t>
                      </a:r>
                    </a:p>
                  </a:txBody>
                  <a:tcPr marL="9051" marR="9051" marT="905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42631">
                <a:tc>
                  <a:txBody>
                    <a:bodyPr/>
                    <a:lstStyle/>
                    <a:p>
                      <a:pPr algn="ctr" fontAlgn="b"/>
                      <a:r>
                        <a:rPr lang="en-US" sz="1400" b="1" i="0" u="none" strike="noStrike" dirty="0">
                          <a:solidFill>
                            <a:schemeClr val="tx1"/>
                          </a:solidFill>
                          <a:latin typeface="+mn-lt"/>
                        </a:rPr>
                        <a:t>2004-2005</a:t>
                      </a:r>
                    </a:p>
                  </a:txBody>
                  <a:tcPr marL="9051" marR="9051" marT="905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c>
                  <a:txBody>
                    <a:bodyPr/>
                    <a:lstStyle/>
                    <a:p>
                      <a:pPr algn="ctr" fontAlgn="b"/>
                      <a:r>
                        <a:rPr lang="en-US" sz="1400" b="0" i="0" u="none" strike="noStrike" dirty="0">
                          <a:latin typeface="+mn-lt"/>
                        </a:rPr>
                        <a:t>46,182,000</a:t>
                      </a:r>
                    </a:p>
                  </a:txBody>
                  <a:tcPr marL="9051" marR="9051" marT="905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400" b="0" i="0" u="none" strike="noStrike" dirty="0">
                          <a:latin typeface="+mn-lt"/>
                        </a:rPr>
                        <a:t>45,348,000</a:t>
                      </a:r>
                    </a:p>
                  </a:txBody>
                  <a:tcPr marL="9051" marR="9051" marT="905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400" b="0" i="0" u="none" strike="noStrike" dirty="0">
                          <a:latin typeface="+mn-lt"/>
                        </a:rPr>
                        <a:t>3,000,000</a:t>
                      </a:r>
                    </a:p>
                  </a:txBody>
                  <a:tcPr marL="9051" marR="9051" marT="905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400" b="0" i="0" u="none" strike="noStrike" dirty="0">
                          <a:latin typeface="+mn-lt"/>
                        </a:rPr>
                        <a:t>2,963,000</a:t>
                      </a:r>
                    </a:p>
                  </a:txBody>
                  <a:tcPr marL="9051" marR="9051" marT="905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400" b="0" i="0" u="none" strike="noStrike" dirty="0">
                          <a:latin typeface="+mn-lt"/>
                        </a:rPr>
                        <a:t>48,311,000</a:t>
                      </a:r>
                    </a:p>
                  </a:txBody>
                  <a:tcPr marL="9051" marR="9051" marT="905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400" b="0" i="0" u="none" strike="noStrike" dirty="0">
                          <a:latin typeface="+mn-lt"/>
                        </a:rPr>
                        <a:t>76.0483</a:t>
                      </a:r>
                    </a:p>
                  </a:txBody>
                  <a:tcPr marL="9051" marR="9051" marT="905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42631">
                <a:tc>
                  <a:txBody>
                    <a:bodyPr/>
                    <a:lstStyle/>
                    <a:p>
                      <a:pPr algn="ctr" fontAlgn="b"/>
                      <a:r>
                        <a:rPr lang="en-US" sz="1400" b="1" i="0" u="none" strike="noStrike" dirty="0">
                          <a:solidFill>
                            <a:schemeClr val="tx1"/>
                          </a:solidFill>
                          <a:latin typeface="+mn-lt"/>
                        </a:rPr>
                        <a:t>2005-2006</a:t>
                      </a:r>
                    </a:p>
                  </a:txBody>
                  <a:tcPr marL="9051" marR="9051" marT="905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c>
                  <a:txBody>
                    <a:bodyPr/>
                    <a:lstStyle/>
                    <a:p>
                      <a:pPr algn="ctr" fontAlgn="b"/>
                      <a:r>
                        <a:rPr lang="en-US" sz="1400" b="0" i="0" u="none" strike="noStrike" dirty="0">
                          <a:latin typeface="+mn-lt"/>
                        </a:rPr>
                        <a:t>45,348,000</a:t>
                      </a:r>
                    </a:p>
                  </a:txBody>
                  <a:tcPr marL="9051" marR="9051" marT="905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400" b="0" i="0" u="none" strike="noStrike" dirty="0">
                          <a:latin typeface="+mn-lt"/>
                        </a:rPr>
                        <a:t>44,718,004</a:t>
                      </a:r>
                    </a:p>
                  </a:txBody>
                  <a:tcPr marL="9051" marR="9051" marT="905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400" b="0" i="0" u="none" strike="noStrike" dirty="0">
                          <a:latin typeface="+mn-lt"/>
                        </a:rPr>
                        <a:t>0</a:t>
                      </a:r>
                    </a:p>
                  </a:txBody>
                  <a:tcPr marL="9051" marR="9051" marT="905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400" b="0" i="0" u="none" strike="noStrike" dirty="0">
                          <a:latin typeface="+mn-lt"/>
                        </a:rPr>
                        <a:t>986,108</a:t>
                      </a:r>
                    </a:p>
                  </a:txBody>
                  <a:tcPr marL="9051" marR="9051" marT="905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400" b="0" i="0" u="none" strike="noStrike" dirty="0">
                          <a:latin typeface="+mn-lt"/>
                        </a:rPr>
                        <a:t>45,704,112</a:t>
                      </a:r>
                    </a:p>
                  </a:txBody>
                  <a:tcPr marL="9051" marR="9051" marT="905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400" b="0" i="0" u="none" strike="noStrike" dirty="0">
                          <a:latin typeface="+mn-lt"/>
                        </a:rPr>
                        <a:t>71.6660</a:t>
                      </a:r>
                    </a:p>
                  </a:txBody>
                  <a:tcPr marL="9051" marR="9051" marT="905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42631">
                <a:tc>
                  <a:txBody>
                    <a:bodyPr/>
                    <a:lstStyle/>
                    <a:p>
                      <a:pPr algn="ctr" fontAlgn="b"/>
                      <a:r>
                        <a:rPr lang="en-US" sz="1400" b="1" i="0" u="none" strike="noStrike" dirty="0">
                          <a:solidFill>
                            <a:schemeClr val="tx1"/>
                          </a:solidFill>
                          <a:latin typeface="+mn-lt"/>
                        </a:rPr>
                        <a:t>2006-2007</a:t>
                      </a:r>
                    </a:p>
                  </a:txBody>
                  <a:tcPr marL="9051" marR="9051" marT="905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c>
                  <a:txBody>
                    <a:bodyPr/>
                    <a:lstStyle/>
                    <a:p>
                      <a:pPr algn="ctr" fontAlgn="b"/>
                      <a:r>
                        <a:rPr lang="en-US" sz="1400" b="0" i="0" u="none" strike="noStrike" dirty="0">
                          <a:latin typeface="+mn-lt"/>
                        </a:rPr>
                        <a:t>44,718,000</a:t>
                      </a:r>
                    </a:p>
                  </a:txBody>
                  <a:tcPr marL="9051" marR="9051" marT="905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400" b="0" i="0" u="none" strike="noStrike" dirty="0">
                          <a:latin typeface="+mn-lt"/>
                        </a:rPr>
                        <a:t>44,552,735</a:t>
                      </a:r>
                    </a:p>
                  </a:txBody>
                  <a:tcPr marL="9051" marR="9051" marT="905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400" b="0" i="0" u="none" strike="noStrike" dirty="0">
                          <a:latin typeface="+mn-lt"/>
                        </a:rPr>
                        <a:t>500,000</a:t>
                      </a:r>
                    </a:p>
                  </a:txBody>
                  <a:tcPr marL="9051" marR="9051" marT="905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400" b="0" i="0" u="none" strike="noStrike" dirty="0">
                          <a:latin typeface="+mn-lt"/>
                        </a:rPr>
                        <a:t>0</a:t>
                      </a:r>
                    </a:p>
                  </a:txBody>
                  <a:tcPr marL="9051" marR="9051" marT="905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400" b="0" i="0" u="none" strike="noStrike" dirty="0">
                          <a:latin typeface="+mn-lt"/>
                        </a:rPr>
                        <a:t>44,552,735</a:t>
                      </a:r>
                    </a:p>
                  </a:txBody>
                  <a:tcPr marL="9051" marR="9051" marT="905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400" b="0" i="0" u="none" strike="noStrike" dirty="0">
                          <a:latin typeface="+mn-lt"/>
                        </a:rPr>
                        <a:t>70.2565</a:t>
                      </a:r>
                    </a:p>
                  </a:txBody>
                  <a:tcPr marL="9051" marR="9051" marT="905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42631">
                <a:tc>
                  <a:txBody>
                    <a:bodyPr/>
                    <a:lstStyle/>
                    <a:p>
                      <a:pPr algn="ctr" fontAlgn="b"/>
                      <a:r>
                        <a:rPr lang="en-US" sz="1400" b="1" i="0" u="none" strike="noStrike" dirty="0">
                          <a:solidFill>
                            <a:schemeClr val="tx1"/>
                          </a:solidFill>
                          <a:latin typeface="+mn-lt"/>
                        </a:rPr>
                        <a:t>2007-2008</a:t>
                      </a:r>
                    </a:p>
                  </a:txBody>
                  <a:tcPr marL="9051" marR="9051" marT="905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c>
                  <a:txBody>
                    <a:bodyPr/>
                    <a:lstStyle/>
                    <a:p>
                      <a:pPr algn="ctr" fontAlgn="b"/>
                      <a:r>
                        <a:rPr lang="en-US" sz="1400" b="0" i="0" u="none" strike="noStrike" dirty="0">
                          <a:latin typeface="+mn-lt"/>
                        </a:rPr>
                        <a:t>44,060,000</a:t>
                      </a:r>
                    </a:p>
                  </a:txBody>
                  <a:tcPr marL="9051" marR="9051" marT="905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400" b="0" i="0" u="none" strike="noStrike" dirty="0">
                          <a:latin typeface="+mn-lt"/>
                        </a:rPr>
                        <a:t>44,060,000</a:t>
                      </a:r>
                    </a:p>
                  </a:txBody>
                  <a:tcPr marL="9051" marR="9051" marT="905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400" b="0" i="0" u="none" strike="noStrike" dirty="0">
                          <a:latin typeface="+mn-lt"/>
                        </a:rPr>
                        <a:t> </a:t>
                      </a:r>
                    </a:p>
                  </a:txBody>
                  <a:tcPr marL="9051" marR="9051" marT="905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400" b="0" i="0" u="none" strike="noStrike" dirty="0">
                          <a:latin typeface="+mn-lt"/>
                        </a:rPr>
                        <a:t> </a:t>
                      </a:r>
                    </a:p>
                  </a:txBody>
                  <a:tcPr marL="9051" marR="9051" marT="905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400" b="0" i="0" u="none" strike="noStrike" dirty="0">
                          <a:latin typeface="+mn-lt"/>
                        </a:rPr>
                        <a:t>44,060,000</a:t>
                      </a:r>
                    </a:p>
                  </a:txBody>
                  <a:tcPr marL="9051" marR="9051" marT="905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400" b="0" i="0" u="none" strike="noStrike" dirty="0">
                          <a:latin typeface="+mn-lt"/>
                        </a:rPr>
                        <a:t>65.7966</a:t>
                      </a:r>
                    </a:p>
                  </a:txBody>
                  <a:tcPr marL="9051" marR="9051" marT="905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42631">
                <a:tc>
                  <a:txBody>
                    <a:bodyPr/>
                    <a:lstStyle/>
                    <a:p>
                      <a:pPr algn="ctr" fontAlgn="b"/>
                      <a:r>
                        <a:rPr lang="en-US" sz="1400" b="1" i="0" u="none" strike="noStrike" dirty="0">
                          <a:solidFill>
                            <a:schemeClr val="tx1"/>
                          </a:solidFill>
                          <a:latin typeface="+mn-lt"/>
                        </a:rPr>
                        <a:t>2008-2009</a:t>
                      </a:r>
                    </a:p>
                  </a:txBody>
                  <a:tcPr marL="9051" marR="9051" marT="905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c>
                  <a:txBody>
                    <a:bodyPr/>
                    <a:lstStyle/>
                    <a:p>
                      <a:pPr algn="ctr" fontAlgn="b"/>
                      <a:r>
                        <a:rPr lang="en-US" sz="1400" b="0" i="0" u="none" strike="noStrike" dirty="0">
                          <a:latin typeface="+mn-lt"/>
                        </a:rPr>
                        <a:t>44,060,000</a:t>
                      </a:r>
                    </a:p>
                  </a:txBody>
                  <a:tcPr marL="9051" marR="9051" marT="905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400" b="0" i="0" u="none" strike="noStrike" dirty="0">
                          <a:latin typeface="+mn-lt"/>
                        </a:rPr>
                        <a:t>43,372,664</a:t>
                      </a:r>
                    </a:p>
                  </a:txBody>
                  <a:tcPr marL="9051" marR="9051" marT="905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400" b="0" i="0" u="none" strike="noStrike" dirty="0">
                          <a:latin typeface="+mn-lt"/>
                        </a:rPr>
                        <a:t> </a:t>
                      </a:r>
                    </a:p>
                  </a:txBody>
                  <a:tcPr marL="9051" marR="9051" marT="905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400" b="0" i="0" u="none" strike="noStrike" dirty="0">
                          <a:latin typeface="+mn-lt"/>
                        </a:rPr>
                        <a:t> </a:t>
                      </a:r>
                    </a:p>
                  </a:txBody>
                  <a:tcPr marL="9051" marR="9051" marT="905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400" b="0" i="0" u="none" strike="noStrike" dirty="0">
                          <a:latin typeface="+mn-lt"/>
                        </a:rPr>
                        <a:t>43,372,664</a:t>
                      </a:r>
                    </a:p>
                  </a:txBody>
                  <a:tcPr marL="9051" marR="9051" marT="905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400" b="0" i="0" u="none" strike="noStrike" dirty="0">
                          <a:latin typeface="+mn-lt"/>
                        </a:rPr>
                        <a:t>62.3616</a:t>
                      </a:r>
                    </a:p>
                  </a:txBody>
                  <a:tcPr marL="9051" marR="9051" marT="905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96187">
                <a:tc>
                  <a:txBody>
                    <a:bodyPr/>
                    <a:lstStyle/>
                    <a:p>
                      <a:pPr algn="ctr" fontAlgn="b"/>
                      <a:r>
                        <a:rPr lang="en-US" sz="1400" b="1" i="0" u="none" strike="noStrike" dirty="0">
                          <a:solidFill>
                            <a:schemeClr val="tx1"/>
                          </a:solidFill>
                          <a:latin typeface="+mn-lt"/>
                        </a:rPr>
                        <a:t>2009-2010</a:t>
                      </a:r>
                    </a:p>
                  </a:txBody>
                  <a:tcPr marL="9051" marR="9051" marT="905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c>
                  <a:txBody>
                    <a:bodyPr/>
                    <a:lstStyle/>
                    <a:p>
                      <a:pPr algn="ctr" fontAlgn="b"/>
                      <a:r>
                        <a:rPr lang="en-US" sz="1400" b="0" i="0" u="none" strike="noStrike" dirty="0">
                          <a:latin typeface="+mn-lt"/>
                        </a:rPr>
                        <a:t>43,373,000</a:t>
                      </a:r>
                    </a:p>
                  </a:txBody>
                  <a:tcPr marL="9051" marR="9051" marT="905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400" b="0" i="0" u="none" strike="noStrike" dirty="0">
                          <a:latin typeface="+mn-lt"/>
                        </a:rPr>
                        <a:t>43,372,664</a:t>
                      </a:r>
                    </a:p>
                  </a:txBody>
                  <a:tcPr marL="9051" marR="9051" marT="905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400" b="0" i="0" u="none" strike="noStrike" dirty="0">
                          <a:latin typeface="+mn-lt"/>
                        </a:rPr>
                        <a:t> </a:t>
                      </a:r>
                    </a:p>
                  </a:txBody>
                  <a:tcPr marL="9051" marR="9051" marT="905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400" b="0" i="0" u="none" strike="noStrike" dirty="0">
                          <a:latin typeface="+mn-lt"/>
                        </a:rPr>
                        <a:t> </a:t>
                      </a:r>
                    </a:p>
                  </a:txBody>
                  <a:tcPr marL="9051" marR="9051" marT="905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400" b="0" i="0" u="none" strike="noStrike" dirty="0">
                          <a:latin typeface="+mn-lt"/>
                        </a:rPr>
                        <a:t>43,372,664</a:t>
                      </a:r>
                    </a:p>
                  </a:txBody>
                  <a:tcPr marL="9051" marR="9051" marT="905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400" b="0" i="0" u="none" strike="noStrike" dirty="0">
                          <a:latin typeface="+mn-lt"/>
                        </a:rPr>
                        <a:t>Not Available*</a:t>
                      </a:r>
                    </a:p>
                  </a:txBody>
                  <a:tcPr marL="9051" marR="9051" marT="905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42631">
                <a:tc>
                  <a:txBody>
                    <a:bodyPr/>
                    <a:lstStyle/>
                    <a:p>
                      <a:pPr algn="ctr" fontAlgn="b"/>
                      <a:r>
                        <a:rPr lang="en-US" sz="1400" b="1" i="0" u="none" strike="noStrike" dirty="0">
                          <a:solidFill>
                            <a:schemeClr val="tx1"/>
                          </a:solidFill>
                          <a:latin typeface="+mn-lt"/>
                        </a:rPr>
                        <a:t>2010-2011</a:t>
                      </a:r>
                    </a:p>
                  </a:txBody>
                  <a:tcPr marL="9051" marR="9051" marT="905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c>
                  <a:txBody>
                    <a:bodyPr/>
                    <a:lstStyle/>
                    <a:p>
                      <a:pPr algn="ctr" fontAlgn="b"/>
                      <a:r>
                        <a:rPr lang="en-US" sz="1400" b="0" i="0" u="none" strike="noStrike" dirty="0">
                          <a:latin typeface="+mn-lt"/>
                        </a:rPr>
                        <a:t>43,373,000</a:t>
                      </a:r>
                    </a:p>
                  </a:txBody>
                  <a:tcPr marL="9051" marR="9051" marT="905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400" b="0" i="0" u="none" strike="noStrike" dirty="0">
                          <a:latin typeface="+mn-lt"/>
                        </a:rPr>
                        <a:t> </a:t>
                      </a:r>
                    </a:p>
                  </a:txBody>
                  <a:tcPr marL="9051" marR="9051" marT="905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400" b="0" i="0" u="none" strike="noStrike" dirty="0">
                          <a:latin typeface="+mn-lt"/>
                        </a:rPr>
                        <a:t> </a:t>
                      </a:r>
                    </a:p>
                  </a:txBody>
                  <a:tcPr marL="9051" marR="9051" marT="905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400" b="0" i="0" u="none" strike="noStrike" dirty="0">
                          <a:latin typeface="+mn-lt"/>
                        </a:rPr>
                        <a:t> </a:t>
                      </a:r>
                    </a:p>
                  </a:txBody>
                  <a:tcPr marL="9051" marR="9051" marT="905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400" b="0" i="0" u="none" strike="noStrike" dirty="0">
                          <a:latin typeface="+mn-lt"/>
                        </a:rPr>
                        <a:t> </a:t>
                      </a:r>
                    </a:p>
                  </a:txBody>
                  <a:tcPr marL="9051" marR="9051" marT="905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400" b="0" i="0" u="none" strike="noStrike" dirty="0">
                          <a:latin typeface="+mn-lt"/>
                        </a:rPr>
                        <a:t> </a:t>
                      </a:r>
                    </a:p>
                  </a:txBody>
                  <a:tcPr marL="9051" marR="9051" marT="905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13860">
                <a:tc gridSpan="7">
                  <a:txBody>
                    <a:bodyPr/>
                    <a:lstStyle/>
                    <a:p>
                      <a:pPr algn="ctr" fontAlgn="b"/>
                      <a:r>
                        <a:rPr lang="en-US" sz="1400" b="0" i="0" u="none" strike="noStrike" dirty="0">
                          <a:latin typeface="+mn-lt"/>
                        </a:rPr>
                        <a:t>From FY 2001 to FY 2009 funds increased by $307616.</a:t>
                      </a:r>
                    </a:p>
                  </a:txBody>
                  <a:tcPr marL="9051" marR="9051" marT="905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noFill/>
                      <a:prstDash val="dot"/>
                      <a:round/>
                      <a:headEnd type="none" w="med" len="med"/>
                      <a:tailEnd type="none" w="med" len="med"/>
                    </a:lnB>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25580">
                <a:tc gridSpan="7">
                  <a:txBody>
                    <a:bodyPr/>
                    <a:lstStyle/>
                    <a:p>
                      <a:pPr algn="ctr" fontAlgn="b"/>
                      <a:r>
                        <a:rPr lang="en-US" sz="1400" b="0" i="0" u="none" strike="noStrike" dirty="0">
                          <a:latin typeface="+mn-lt"/>
                        </a:rPr>
                        <a:t>The number of grant schools increased from 121 to 124.</a:t>
                      </a:r>
                    </a:p>
                  </a:txBody>
                  <a:tcPr marL="9051" marR="9051" marT="905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noFill/>
                      <a:prstDash val="dot"/>
                      <a:round/>
                      <a:headEnd type="none" w="med" len="med"/>
                      <a:tailEnd type="none" w="med" len="med"/>
                    </a:lnT>
                    <a:lnB w="6350" cap="flat" cmpd="sng" algn="ctr">
                      <a:noFill/>
                      <a:prstDash val="dot"/>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25580">
                <a:tc gridSpan="7">
                  <a:txBody>
                    <a:bodyPr/>
                    <a:lstStyle/>
                    <a:p>
                      <a:pPr algn="ctr" fontAlgn="b"/>
                      <a:r>
                        <a:rPr lang="en-US" sz="1400" b="0" i="0" u="none" strike="noStrike" dirty="0">
                          <a:latin typeface="+mn-lt"/>
                        </a:rPr>
                        <a:t>Calculated need increased from $56,891,467 to $69,549,500.</a:t>
                      </a:r>
                    </a:p>
                  </a:txBody>
                  <a:tcPr marL="9051" marR="9051" marT="905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noFill/>
                      <a:prstDash val="dot"/>
                      <a:round/>
                      <a:headEnd type="none" w="med" len="med"/>
                      <a:tailEnd type="none" w="med" len="med"/>
                    </a:lnT>
                    <a:lnB w="6350" cap="flat" cmpd="sng" algn="ctr">
                      <a:noFill/>
                      <a:prstDash val="dot"/>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342631">
                <a:tc gridSpan="7">
                  <a:txBody>
                    <a:bodyPr/>
                    <a:lstStyle/>
                    <a:p>
                      <a:pPr algn="ctr" fontAlgn="b"/>
                      <a:r>
                        <a:rPr lang="en-US" sz="1400" b="0" i="0" u="none" strike="noStrike" dirty="0">
                          <a:latin typeface="+mn-lt"/>
                        </a:rPr>
                        <a:t>*Will be available after December 1, 2009.  Date of availability will depend on date of final appropriation.</a:t>
                      </a:r>
                    </a:p>
                  </a:txBody>
                  <a:tcPr marL="9051" marR="9051" marT="905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noFill/>
                      <a:prstDash val="dot"/>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bl>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40000"/>
            <a:lum/>
          </a:blip>
          <a:srcRect/>
          <a:stretch>
            <a:fillRect l="-26000" r="-100000"/>
          </a:stretch>
        </a:blipFill>
        <a:effectLst/>
      </p:bgPr>
    </p:bg>
    <p:spTree>
      <p:nvGrpSpPr>
        <p:cNvPr id="1" name=""/>
        <p:cNvGrpSpPr/>
        <p:nvPr/>
      </p:nvGrpSpPr>
      <p:grpSpPr>
        <a:xfrm>
          <a:off x="0" y="0"/>
          <a:ext cx="0" cy="0"/>
          <a:chOff x="0" y="0"/>
          <a:chExt cx="0" cy="0"/>
        </a:xfrm>
      </p:grpSpPr>
      <p:cxnSp>
        <p:nvCxnSpPr>
          <p:cNvPr id="12" name="Straight Arrow Connector 11"/>
          <p:cNvCxnSpPr/>
          <p:nvPr/>
        </p:nvCxnSpPr>
        <p:spPr>
          <a:xfrm rot="10800000">
            <a:off x="76200" y="3427412"/>
            <a:ext cx="1600200" cy="1588"/>
          </a:xfrm>
          <a:prstGeom prst="straightConnector1">
            <a:avLst/>
          </a:prstGeom>
          <a:ln>
            <a:solidFill>
              <a:schemeClr val="tx2"/>
            </a:solidFill>
            <a:tailEnd type="arrow"/>
          </a:ln>
        </p:spPr>
        <p:style>
          <a:lnRef idx="1">
            <a:schemeClr val="accent1"/>
          </a:lnRef>
          <a:fillRef idx="0">
            <a:schemeClr val="accent1"/>
          </a:fillRef>
          <a:effectRef idx="0">
            <a:schemeClr val="accent1"/>
          </a:effectRef>
          <a:fontRef idx="minor">
            <a:schemeClr val="tx1"/>
          </a:fontRef>
        </p:style>
      </p:cxnSp>
      <p:grpSp>
        <p:nvGrpSpPr>
          <p:cNvPr id="75" name="Group 74"/>
          <p:cNvGrpSpPr/>
          <p:nvPr/>
        </p:nvGrpSpPr>
        <p:grpSpPr>
          <a:xfrm>
            <a:off x="457200" y="1600199"/>
            <a:ext cx="8001000" cy="3581401"/>
            <a:chOff x="457200" y="1295400"/>
            <a:chExt cx="8001000" cy="3581401"/>
          </a:xfrm>
        </p:grpSpPr>
        <p:sp>
          <p:nvSpPr>
            <p:cNvPr id="4" name="Oval 3"/>
            <p:cNvSpPr/>
            <p:nvPr/>
          </p:nvSpPr>
          <p:spPr>
            <a:xfrm>
              <a:off x="1798320" y="3002280"/>
              <a:ext cx="228600" cy="228600"/>
            </a:xfrm>
            <a:prstGeom prst="ellipse">
              <a:avLst/>
            </a:prstGeom>
            <a:solidFill>
              <a:schemeClr val="accent5">
                <a:lumMod val="20000"/>
                <a:lumOff val="80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Arrow Connector 5"/>
            <p:cNvCxnSpPr/>
            <p:nvPr/>
          </p:nvCxnSpPr>
          <p:spPr>
            <a:xfrm rot="5400000" flipH="1" flipV="1">
              <a:off x="1180306" y="2095500"/>
              <a:ext cx="1448594" cy="794"/>
            </a:xfrm>
            <a:prstGeom prst="straightConnector1">
              <a:avLst/>
            </a:prstGeom>
            <a:ln>
              <a:solidFill>
                <a:schemeClr val="tx2"/>
              </a:solidFill>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rot="16200000" flipV="1">
              <a:off x="571500" y="1866900"/>
              <a:ext cx="1066800" cy="990600"/>
            </a:xfrm>
            <a:prstGeom prst="straightConnector1">
              <a:avLst/>
            </a:prstGeom>
            <a:ln>
              <a:solidFill>
                <a:schemeClr val="tx2"/>
              </a:solidFill>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rot="5400000">
              <a:off x="1143398" y="4114403"/>
              <a:ext cx="1524000" cy="795"/>
            </a:xfrm>
            <a:prstGeom prst="straightConnector1">
              <a:avLst/>
            </a:prstGeom>
            <a:ln>
              <a:solidFill>
                <a:schemeClr val="tx2"/>
              </a:solidFill>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rot="5400000" flipH="1" flipV="1">
              <a:off x="2209800" y="1828800"/>
              <a:ext cx="1066800" cy="1066800"/>
            </a:xfrm>
            <a:prstGeom prst="straightConnector1">
              <a:avLst/>
            </a:prstGeom>
            <a:ln>
              <a:solidFill>
                <a:schemeClr val="tx2"/>
              </a:solidFill>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rot="5400000">
              <a:off x="495300" y="3467100"/>
              <a:ext cx="1219200" cy="990600"/>
            </a:xfrm>
            <a:prstGeom prst="straightConnector1">
              <a:avLst/>
            </a:prstGeom>
            <a:ln>
              <a:solidFill>
                <a:schemeClr val="tx2"/>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rot="16200000" flipH="1">
              <a:off x="2171700" y="3390900"/>
              <a:ext cx="1143000" cy="1066800"/>
            </a:xfrm>
            <a:prstGeom prst="straightConnector1">
              <a:avLst/>
            </a:prstGeom>
            <a:ln>
              <a:solidFill>
                <a:schemeClr val="tx2"/>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2133600" y="3124200"/>
              <a:ext cx="1600200" cy="1588"/>
            </a:xfrm>
            <a:prstGeom prst="straightConnector1">
              <a:avLst/>
            </a:prstGeom>
            <a:ln>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2590800" y="2861846"/>
              <a:ext cx="1066800" cy="338554"/>
            </a:xfrm>
            <a:prstGeom prst="rect">
              <a:avLst/>
            </a:prstGeom>
            <a:noFill/>
            <a:ln>
              <a:noFill/>
            </a:ln>
          </p:spPr>
          <p:txBody>
            <a:bodyPr wrap="square" rtlCol="0">
              <a:spAutoFit/>
            </a:bodyPr>
            <a:lstStyle/>
            <a:p>
              <a:r>
                <a:rPr lang="en-US" sz="1600" dirty="0" smtClean="0"/>
                <a:t>FOCUS</a:t>
              </a:r>
              <a:endParaRPr lang="en-US" sz="1600" dirty="0"/>
            </a:p>
          </p:txBody>
        </p:sp>
        <p:sp>
          <p:nvSpPr>
            <p:cNvPr id="38" name="TextBox 37"/>
            <p:cNvSpPr txBox="1"/>
            <p:nvPr/>
          </p:nvSpPr>
          <p:spPr>
            <a:xfrm rot="18928068">
              <a:off x="2255186" y="1976254"/>
              <a:ext cx="1143000" cy="338554"/>
            </a:xfrm>
            <a:prstGeom prst="rect">
              <a:avLst/>
            </a:prstGeom>
            <a:noFill/>
            <a:ln>
              <a:noFill/>
            </a:ln>
          </p:spPr>
          <p:txBody>
            <a:bodyPr wrap="square" rtlCol="0">
              <a:spAutoFit/>
            </a:bodyPr>
            <a:lstStyle/>
            <a:p>
              <a:r>
                <a:rPr lang="en-US" sz="1600" dirty="0" smtClean="0"/>
                <a:t>ISEP</a:t>
              </a:r>
              <a:endParaRPr lang="en-US" sz="1600" dirty="0"/>
            </a:p>
          </p:txBody>
        </p:sp>
        <p:sp>
          <p:nvSpPr>
            <p:cNvPr id="39" name="TextBox 38"/>
            <p:cNvSpPr txBox="1"/>
            <p:nvPr/>
          </p:nvSpPr>
          <p:spPr>
            <a:xfrm>
              <a:off x="457200" y="2865120"/>
              <a:ext cx="1371600" cy="338554"/>
            </a:xfrm>
            <a:prstGeom prst="rect">
              <a:avLst/>
            </a:prstGeom>
            <a:noFill/>
          </p:spPr>
          <p:txBody>
            <a:bodyPr wrap="square" rtlCol="0">
              <a:spAutoFit/>
            </a:bodyPr>
            <a:lstStyle/>
            <a:p>
              <a:r>
                <a:rPr lang="en-US" sz="1600" dirty="0" smtClean="0"/>
                <a:t>TITLE I</a:t>
              </a:r>
              <a:endParaRPr lang="en-US" sz="1600" dirty="0"/>
            </a:p>
          </p:txBody>
        </p:sp>
        <p:sp>
          <p:nvSpPr>
            <p:cNvPr id="40" name="TextBox 39"/>
            <p:cNvSpPr txBox="1"/>
            <p:nvPr/>
          </p:nvSpPr>
          <p:spPr>
            <a:xfrm rot="13718774">
              <a:off x="199180" y="2133758"/>
              <a:ext cx="1371600" cy="338554"/>
            </a:xfrm>
            <a:prstGeom prst="rect">
              <a:avLst/>
            </a:prstGeom>
            <a:noFill/>
            <a:ln>
              <a:noFill/>
            </a:ln>
          </p:spPr>
          <p:txBody>
            <a:bodyPr wrap="square" rtlCol="0">
              <a:spAutoFit/>
            </a:bodyPr>
            <a:lstStyle/>
            <a:p>
              <a:r>
                <a:rPr lang="en-US" sz="1600" dirty="0" smtClean="0"/>
                <a:t>TITLE II-D</a:t>
              </a:r>
              <a:endParaRPr lang="en-US" sz="1600" dirty="0"/>
            </a:p>
          </p:txBody>
        </p:sp>
        <p:sp>
          <p:nvSpPr>
            <p:cNvPr id="41" name="TextBox 40"/>
            <p:cNvSpPr txBox="1"/>
            <p:nvPr/>
          </p:nvSpPr>
          <p:spPr>
            <a:xfrm rot="16200000">
              <a:off x="973722" y="3884712"/>
              <a:ext cx="1676400" cy="307777"/>
            </a:xfrm>
            <a:prstGeom prst="rect">
              <a:avLst/>
            </a:prstGeom>
            <a:noFill/>
            <a:ln>
              <a:noFill/>
            </a:ln>
          </p:spPr>
          <p:txBody>
            <a:bodyPr wrap="square" rtlCol="0">
              <a:spAutoFit/>
            </a:bodyPr>
            <a:lstStyle/>
            <a:p>
              <a:r>
                <a:rPr lang="en-US" sz="1400" dirty="0" smtClean="0"/>
                <a:t>VA TURNAROUND</a:t>
              </a:r>
              <a:endParaRPr lang="en-US" sz="1400" dirty="0"/>
            </a:p>
          </p:txBody>
        </p:sp>
        <p:sp>
          <p:nvSpPr>
            <p:cNvPr id="43" name="TextBox 42"/>
            <p:cNvSpPr txBox="1"/>
            <p:nvPr/>
          </p:nvSpPr>
          <p:spPr>
            <a:xfrm rot="16200000">
              <a:off x="1126123" y="1811923"/>
              <a:ext cx="1371600" cy="338554"/>
            </a:xfrm>
            <a:prstGeom prst="rect">
              <a:avLst/>
            </a:prstGeom>
            <a:noFill/>
            <a:ln>
              <a:noFill/>
            </a:ln>
          </p:spPr>
          <p:txBody>
            <a:bodyPr wrap="square" rtlCol="0">
              <a:spAutoFit/>
            </a:bodyPr>
            <a:lstStyle/>
            <a:p>
              <a:r>
                <a:rPr lang="en-US" sz="1600" dirty="0" smtClean="0"/>
                <a:t>TITLE  IV</a:t>
              </a:r>
              <a:endParaRPr lang="en-US" sz="1600" dirty="0"/>
            </a:p>
          </p:txBody>
        </p:sp>
        <p:sp>
          <p:nvSpPr>
            <p:cNvPr id="44" name="TextBox 43"/>
            <p:cNvSpPr txBox="1"/>
            <p:nvPr/>
          </p:nvSpPr>
          <p:spPr>
            <a:xfrm rot="2910867">
              <a:off x="2253535" y="3853040"/>
              <a:ext cx="1371600" cy="338554"/>
            </a:xfrm>
            <a:prstGeom prst="rect">
              <a:avLst/>
            </a:prstGeom>
            <a:noFill/>
            <a:ln>
              <a:noFill/>
            </a:ln>
          </p:spPr>
          <p:txBody>
            <a:bodyPr wrap="square" rtlCol="0">
              <a:spAutoFit/>
            </a:bodyPr>
            <a:lstStyle/>
            <a:p>
              <a:r>
                <a:rPr lang="en-US" sz="1600" dirty="0" smtClean="0"/>
                <a:t>FACE</a:t>
              </a:r>
              <a:endParaRPr lang="en-US" sz="1600" dirty="0"/>
            </a:p>
          </p:txBody>
        </p:sp>
        <p:sp>
          <p:nvSpPr>
            <p:cNvPr id="45" name="TextBox 44"/>
            <p:cNvSpPr txBox="1"/>
            <p:nvPr/>
          </p:nvSpPr>
          <p:spPr>
            <a:xfrm rot="18509360">
              <a:off x="559318" y="3505628"/>
              <a:ext cx="1371600" cy="338554"/>
            </a:xfrm>
            <a:prstGeom prst="rect">
              <a:avLst/>
            </a:prstGeom>
            <a:noFill/>
          </p:spPr>
          <p:txBody>
            <a:bodyPr wrap="square" rtlCol="0">
              <a:spAutoFit/>
            </a:bodyPr>
            <a:lstStyle/>
            <a:p>
              <a:r>
                <a:rPr lang="en-US" sz="1600" dirty="0" smtClean="0"/>
                <a:t>21st CCLC</a:t>
              </a:r>
              <a:endParaRPr lang="en-US" sz="1600" dirty="0"/>
            </a:p>
          </p:txBody>
        </p:sp>
        <p:sp>
          <p:nvSpPr>
            <p:cNvPr id="65" name="Right Arrow 64"/>
            <p:cNvSpPr/>
            <p:nvPr/>
          </p:nvSpPr>
          <p:spPr>
            <a:xfrm>
              <a:off x="4953000" y="2651761"/>
              <a:ext cx="1143000" cy="3048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Right Arrow 66"/>
            <p:cNvSpPr/>
            <p:nvPr/>
          </p:nvSpPr>
          <p:spPr>
            <a:xfrm>
              <a:off x="3886200" y="2286001"/>
              <a:ext cx="1143000" cy="3048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Right Arrow 67"/>
            <p:cNvSpPr/>
            <p:nvPr/>
          </p:nvSpPr>
          <p:spPr>
            <a:xfrm>
              <a:off x="3886200" y="3017521"/>
              <a:ext cx="1143000" cy="3048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Right Arrow 68"/>
            <p:cNvSpPr/>
            <p:nvPr/>
          </p:nvSpPr>
          <p:spPr>
            <a:xfrm>
              <a:off x="3886200" y="3810001"/>
              <a:ext cx="1143000" cy="3048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ight Arrow 69"/>
            <p:cNvSpPr/>
            <p:nvPr/>
          </p:nvSpPr>
          <p:spPr>
            <a:xfrm>
              <a:off x="4953000" y="3459480"/>
              <a:ext cx="1143000" cy="3048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ight Arrow 70"/>
            <p:cNvSpPr/>
            <p:nvPr/>
          </p:nvSpPr>
          <p:spPr>
            <a:xfrm>
              <a:off x="6019800" y="3032761"/>
              <a:ext cx="1143000" cy="3048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3" name="Picture 72" descr="kidcolor.gif"/>
            <p:cNvPicPr>
              <a:picLocks noChangeAspect="1"/>
            </p:cNvPicPr>
            <p:nvPr/>
          </p:nvPicPr>
          <p:blipFill>
            <a:blip r:embed="rId3" cstate="print"/>
            <a:srcRect l="17778" t="-7407" r="11111" b="-11111"/>
            <a:stretch>
              <a:fillRect/>
            </a:stretch>
          </p:blipFill>
          <p:spPr>
            <a:xfrm>
              <a:off x="7620000" y="2514601"/>
              <a:ext cx="609600" cy="1219200"/>
            </a:xfrm>
            <a:prstGeom prst="rect">
              <a:avLst/>
            </a:prstGeom>
            <a:noFill/>
            <a:ln>
              <a:noFill/>
            </a:ln>
          </p:spPr>
        </p:pic>
        <p:sp>
          <p:nvSpPr>
            <p:cNvPr id="74" name="TextBox 73"/>
            <p:cNvSpPr txBox="1"/>
            <p:nvPr/>
          </p:nvSpPr>
          <p:spPr>
            <a:xfrm>
              <a:off x="7391400" y="3593069"/>
              <a:ext cx="1066800" cy="369332"/>
            </a:xfrm>
            <a:prstGeom prst="rect">
              <a:avLst/>
            </a:prstGeom>
            <a:noFill/>
          </p:spPr>
          <p:txBody>
            <a:bodyPr wrap="square" rtlCol="0">
              <a:spAutoFit/>
            </a:bodyPr>
            <a:lstStyle/>
            <a:p>
              <a:pPr algn="ctr"/>
              <a:r>
                <a:rPr lang="en-US" dirty="0" smtClean="0"/>
                <a:t>STUDENT</a:t>
              </a:r>
              <a:endParaRPr lang="en-US" dirty="0"/>
            </a:p>
          </p:txBody>
        </p:sp>
      </p:grpSp>
      <p:sp>
        <p:nvSpPr>
          <p:cNvPr id="76" name="TextBox 75"/>
          <p:cNvSpPr txBox="1"/>
          <p:nvPr/>
        </p:nvSpPr>
        <p:spPr>
          <a:xfrm>
            <a:off x="2286000" y="221159"/>
            <a:ext cx="5562600" cy="769441"/>
          </a:xfrm>
          <a:prstGeom prst="rect">
            <a:avLst/>
          </a:prstGeom>
          <a:noFill/>
        </p:spPr>
        <p:txBody>
          <a:bodyPr wrap="square" rtlCol="0">
            <a:spAutoFit/>
          </a:bodyPr>
          <a:lstStyle/>
          <a:p>
            <a:r>
              <a:rPr lang="en-US" sz="4400" b="1" dirty="0" smtClean="0"/>
              <a:t>System of Support</a:t>
            </a:r>
            <a:endParaRPr lang="en-US" sz="4400" b="1"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40000"/>
            <a:lum/>
          </a:blip>
          <a:srcRect/>
          <a:stretch>
            <a:fillRect l="-21000" r="-100000"/>
          </a:stretch>
        </a:blipFill>
        <a:effectLst/>
      </p:bgPr>
    </p:bg>
    <p:spTree>
      <p:nvGrpSpPr>
        <p:cNvPr id="1" name=""/>
        <p:cNvGrpSpPr/>
        <p:nvPr/>
      </p:nvGrpSpPr>
      <p:grpSpPr>
        <a:xfrm>
          <a:off x="0" y="0"/>
          <a:ext cx="0" cy="0"/>
          <a:chOff x="0" y="0"/>
          <a:chExt cx="0" cy="0"/>
        </a:xfrm>
      </p:grpSpPr>
      <p:sp>
        <p:nvSpPr>
          <p:cNvPr id="4" name="Isosceles Triangle 3"/>
          <p:cNvSpPr>
            <a:spLocks noChangeArrowheads="1"/>
          </p:cNvSpPr>
          <p:nvPr/>
        </p:nvSpPr>
        <p:spPr bwMode="auto">
          <a:xfrm>
            <a:off x="457200" y="2286000"/>
            <a:ext cx="3886200" cy="4038600"/>
          </a:xfrm>
          <a:prstGeom prst="triangle">
            <a:avLst>
              <a:gd name="adj" fmla="val 50000"/>
            </a:avLst>
          </a:prstGeom>
          <a:solidFill>
            <a:srgbClr val="008000"/>
          </a:solidFill>
          <a:ln w="9525">
            <a:solidFill>
              <a:srgbClr val="4A7EBB"/>
            </a:solidFill>
            <a:miter lim="800000"/>
            <a:headEnd/>
            <a:tailEnd/>
          </a:ln>
          <a:effectLst>
            <a:outerShdw dist="23000" dir="5400000" rotWithShape="0">
              <a:srgbClr val="808080">
                <a:alpha val="34999"/>
              </a:srgbClr>
            </a:outerShdw>
          </a:effectLst>
        </p:spPr>
        <p:txBody>
          <a:bodyPr anchor="ctr"/>
          <a:lstStyle/>
          <a:p>
            <a:pPr algn="ctr"/>
            <a:endParaRPr lang="en-US">
              <a:solidFill>
                <a:srgbClr val="FFFFFF"/>
              </a:solidFill>
              <a:latin typeface="Calibri" pitchFamily="-65" charset="0"/>
            </a:endParaRPr>
          </a:p>
        </p:txBody>
      </p:sp>
      <p:sp>
        <p:nvSpPr>
          <p:cNvPr id="5" name="Isosceles Triangle 4"/>
          <p:cNvSpPr>
            <a:spLocks noChangeArrowheads="1"/>
          </p:cNvSpPr>
          <p:nvPr/>
        </p:nvSpPr>
        <p:spPr bwMode="auto">
          <a:xfrm>
            <a:off x="762000" y="2286000"/>
            <a:ext cx="3246438" cy="3292475"/>
          </a:xfrm>
          <a:prstGeom prst="triangle">
            <a:avLst>
              <a:gd name="adj" fmla="val 50000"/>
            </a:avLst>
          </a:prstGeom>
          <a:solidFill>
            <a:srgbClr val="FFFF00"/>
          </a:solidFill>
          <a:ln w="9525">
            <a:noFill/>
            <a:miter lim="800000"/>
            <a:headEnd/>
            <a:tailEnd/>
          </a:ln>
          <a:effectLst>
            <a:outerShdw dist="23000" dir="5400000" rotWithShape="0">
              <a:srgbClr val="808080">
                <a:alpha val="34999"/>
              </a:srgbClr>
            </a:outerShdw>
          </a:effectLst>
        </p:spPr>
        <p:txBody>
          <a:bodyPr anchor="ctr"/>
          <a:lstStyle/>
          <a:p>
            <a:pPr algn="ctr"/>
            <a:endParaRPr lang="en-US">
              <a:solidFill>
                <a:srgbClr val="FFFFFF"/>
              </a:solidFill>
              <a:latin typeface="Calibri" pitchFamily="-65" charset="0"/>
            </a:endParaRPr>
          </a:p>
        </p:txBody>
      </p:sp>
      <p:sp>
        <p:nvSpPr>
          <p:cNvPr id="6" name="Isosceles Triangle 5"/>
          <p:cNvSpPr>
            <a:spLocks noChangeArrowheads="1"/>
          </p:cNvSpPr>
          <p:nvPr/>
        </p:nvSpPr>
        <p:spPr bwMode="auto">
          <a:xfrm>
            <a:off x="1143000" y="2286000"/>
            <a:ext cx="2498725" cy="2514600"/>
          </a:xfrm>
          <a:prstGeom prst="triangle">
            <a:avLst>
              <a:gd name="adj" fmla="val 50000"/>
            </a:avLst>
          </a:prstGeom>
          <a:solidFill>
            <a:srgbClr val="FF0000"/>
          </a:solidFill>
          <a:ln w="9525">
            <a:noFill/>
            <a:miter lim="800000"/>
            <a:headEnd/>
            <a:tailEnd/>
          </a:ln>
          <a:effectLst>
            <a:outerShdw dist="23000" dir="5400000" rotWithShape="0">
              <a:srgbClr val="808080">
                <a:alpha val="34999"/>
              </a:srgbClr>
            </a:outerShdw>
          </a:effectLst>
        </p:spPr>
        <p:txBody>
          <a:bodyPr anchor="ctr"/>
          <a:lstStyle/>
          <a:p>
            <a:pPr algn="ctr"/>
            <a:endParaRPr lang="en-US">
              <a:solidFill>
                <a:srgbClr val="FFFFFF"/>
              </a:solidFill>
              <a:latin typeface="Calibri" pitchFamily="-65" charset="0"/>
            </a:endParaRPr>
          </a:p>
        </p:txBody>
      </p:sp>
      <p:sp>
        <p:nvSpPr>
          <p:cNvPr id="13317" name="TextBox 6"/>
          <p:cNvSpPr txBox="1">
            <a:spLocks noChangeArrowheads="1"/>
          </p:cNvSpPr>
          <p:nvPr/>
        </p:nvSpPr>
        <p:spPr bwMode="auto">
          <a:xfrm>
            <a:off x="1905000" y="3810000"/>
            <a:ext cx="1219200" cy="646113"/>
          </a:xfrm>
          <a:prstGeom prst="rect">
            <a:avLst/>
          </a:prstGeom>
          <a:noFill/>
          <a:ln w="9525">
            <a:noFill/>
            <a:miter lim="800000"/>
            <a:headEnd/>
            <a:tailEnd/>
          </a:ln>
        </p:spPr>
        <p:txBody>
          <a:bodyPr>
            <a:spAutoFit/>
          </a:bodyPr>
          <a:lstStyle/>
          <a:p>
            <a:pPr algn="ctr"/>
            <a:r>
              <a:rPr lang="en-US" sz="3600" b="1">
                <a:cs typeface="Arial" charset="0"/>
              </a:rPr>
              <a:t>40%</a:t>
            </a:r>
          </a:p>
        </p:txBody>
      </p:sp>
      <p:sp>
        <p:nvSpPr>
          <p:cNvPr id="13318" name="TextBox 6"/>
          <p:cNvSpPr txBox="1">
            <a:spLocks noChangeArrowheads="1"/>
          </p:cNvSpPr>
          <p:nvPr/>
        </p:nvSpPr>
        <p:spPr bwMode="auto">
          <a:xfrm>
            <a:off x="1752600" y="4876800"/>
            <a:ext cx="1447800" cy="646113"/>
          </a:xfrm>
          <a:prstGeom prst="rect">
            <a:avLst/>
          </a:prstGeom>
          <a:noFill/>
          <a:ln w="9525">
            <a:noFill/>
            <a:miter lim="800000"/>
            <a:headEnd/>
            <a:tailEnd/>
          </a:ln>
        </p:spPr>
        <p:txBody>
          <a:bodyPr>
            <a:spAutoFit/>
          </a:bodyPr>
          <a:lstStyle/>
          <a:p>
            <a:pPr algn="ctr"/>
            <a:r>
              <a:rPr lang="en-US" sz="3600" b="1"/>
              <a:t>32%</a:t>
            </a:r>
          </a:p>
        </p:txBody>
      </p:sp>
      <p:sp>
        <p:nvSpPr>
          <p:cNvPr id="13319" name="TextBox 7"/>
          <p:cNvSpPr txBox="1">
            <a:spLocks noChangeArrowheads="1"/>
          </p:cNvSpPr>
          <p:nvPr/>
        </p:nvSpPr>
        <p:spPr bwMode="auto">
          <a:xfrm>
            <a:off x="1905000" y="5638800"/>
            <a:ext cx="1219200" cy="646113"/>
          </a:xfrm>
          <a:prstGeom prst="rect">
            <a:avLst/>
          </a:prstGeom>
          <a:noFill/>
          <a:ln w="9525">
            <a:noFill/>
            <a:miter lim="800000"/>
            <a:headEnd/>
            <a:tailEnd/>
          </a:ln>
        </p:spPr>
        <p:txBody>
          <a:bodyPr>
            <a:spAutoFit/>
          </a:bodyPr>
          <a:lstStyle/>
          <a:p>
            <a:pPr algn="ctr"/>
            <a:r>
              <a:rPr lang="en-US" sz="3600" b="1"/>
              <a:t>28%</a:t>
            </a:r>
          </a:p>
        </p:txBody>
      </p:sp>
      <p:sp>
        <p:nvSpPr>
          <p:cNvPr id="9" name="Isosceles Triangle 8"/>
          <p:cNvSpPr>
            <a:spLocks noChangeArrowheads="1"/>
          </p:cNvSpPr>
          <p:nvPr/>
        </p:nvSpPr>
        <p:spPr bwMode="auto">
          <a:xfrm>
            <a:off x="4953000" y="2286000"/>
            <a:ext cx="3886200" cy="4038600"/>
          </a:xfrm>
          <a:prstGeom prst="triangle">
            <a:avLst>
              <a:gd name="adj" fmla="val 50000"/>
            </a:avLst>
          </a:prstGeom>
          <a:solidFill>
            <a:srgbClr val="008000"/>
          </a:solidFill>
          <a:ln w="9525">
            <a:solidFill>
              <a:srgbClr val="4A7EBB"/>
            </a:solidFill>
            <a:miter lim="800000"/>
            <a:headEnd/>
            <a:tailEnd/>
          </a:ln>
          <a:effectLst>
            <a:outerShdw dist="23000" dir="5400000" rotWithShape="0">
              <a:srgbClr val="808080">
                <a:alpha val="34999"/>
              </a:srgbClr>
            </a:outerShdw>
          </a:effectLst>
        </p:spPr>
        <p:txBody>
          <a:bodyPr anchor="ctr"/>
          <a:lstStyle/>
          <a:p>
            <a:pPr algn="ctr"/>
            <a:endParaRPr lang="en-US">
              <a:solidFill>
                <a:srgbClr val="FFFFFF"/>
              </a:solidFill>
              <a:latin typeface="Calibri" pitchFamily="-65" charset="0"/>
            </a:endParaRPr>
          </a:p>
        </p:txBody>
      </p:sp>
      <p:sp>
        <p:nvSpPr>
          <p:cNvPr id="10" name="Isosceles Triangle 9"/>
          <p:cNvSpPr>
            <a:spLocks noChangeArrowheads="1"/>
          </p:cNvSpPr>
          <p:nvPr/>
        </p:nvSpPr>
        <p:spPr bwMode="auto">
          <a:xfrm>
            <a:off x="5791200" y="2286000"/>
            <a:ext cx="2209800" cy="2170113"/>
          </a:xfrm>
          <a:prstGeom prst="triangle">
            <a:avLst>
              <a:gd name="adj" fmla="val 50000"/>
            </a:avLst>
          </a:prstGeom>
          <a:solidFill>
            <a:srgbClr val="FFFF00"/>
          </a:solidFill>
          <a:ln w="9525">
            <a:noFill/>
            <a:miter lim="800000"/>
            <a:headEnd/>
            <a:tailEnd/>
          </a:ln>
          <a:effectLst>
            <a:outerShdw dist="23000" dir="5400000" rotWithShape="0">
              <a:srgbClr val="808080">
                <a:alpha val="34999"/>
              </a:srgbClr>
            </a:outerShdw>
          </a:effectLst>
        </p:spPr>
        <p:txBody>
          <a:bodyPr anchor="ctr"/>
          <a:lstStyle/>
          <a:p>
            <a:pPr algn="ctr"/>
            <a:endParaRPr lang="en-US">
              <a:solidFill>
                <a:srgbClr val="FFFFFF"/>
              </a:solidFill>
              <a:latin typeface="Calibri" pitchFamily="-65" charset="0"/>
            </a:endParaRPr>
          </a:p>
        </p:txBody>
      </p:sp>
      <p:sp>
        <p:nvSpPr>
          <p:cNvPr id="11" name="Isosceles Triangle 10"/>
          <p:cNvSpPr>
            <a:spLocks noChangeArrowheads="1"/>
          </p:cNvSpPr>
          <p:nvPr/>
        </p:nvSpPr>
        <p:spPr bwMode="auto">
          <a:xfrm>
            <a:off x="6303963" y="2286000"/>
            <a:ext cx="1163637" cy="1143000"/>
          </a:xfrm>
          <a:prstGeom prst="triangle">
            <a:avLst>
              <a:gd name="adj" fmla="val 50000"/>
            </a:avLst>
          </a:prstGeom>
          <a:solidFill>
            <a:srgbClr val="FF0000"/>
          </a:solidFill>
          <a:ln w="9525">
            <a:noFill/>
            <a:miter lim="800000"/>
            <a:headEnd/>
            <a:tailEnd/>
          </a:ln>
          <a:effectLst>
            <a:outerShdw dist="23000" dir="5400000" rotWithShape="0">
              <a:srgbClr val="808080">
                <a:alpha val="34999"/>
              </a:srgbClr>
            </a:outerShdw>
          </a:effectLst>
        </p:spPr>
        <p:txBody>
          <a:bodyPr anchor="ctr"/>
          <a:lstStyle/>
          <a:p>
            <a:pPr algn="ctr"/>
            <a:endParaRPr lang="en-US">
              <a:solidFill>
                <a:srgbClr val="FFFFFF"/>
              </a:solidFill>
              <a:latin typeface="Calibri" pitchFamily="-65" charset="0"/>
            </a:endParaRPr>
          </a:p>
        </p:txBody>
      </p:sp>
      <p:sp>
        <p:nvSpPr>
          <p:cNvPr id="13323" name="TextBox 6"/>
          <p:cNvSpPr txBox="1">
            <a:spLocks noChangeArrowheads="1"/>
          </p:cNvSpPr>
          <p:nvPr/>
        </p:nvSpPr>
        <p:spPr bwMode="auto">
          <a:xfrm>
            <a:off x="6324600" y="2859088"/>
            <a:ext cx="1219200" cy="646112"/>
          </a:xfrm>
          <a:prstGeom prst="rect">
            <a:avLst/>
          </a:prstGeom>
          <a:noFill/>
          <a:ln w="9525">
            <a:noFill/>
            <a:miter lim="800000"/>
            <a:headEnd/>
            <a:tailEnd/>
          </a:ln>
        </p:spPr>
        <p:txBody>
          <a:bodyPr>
            <a:spAutoFit/>
          </a:bodyPr>
          <a:lstStyle/>
          <a:p>
            <a:pPr algn="ctr"/>
            <a:r>
              <a:rPr lang="en-US" sz="3600" b="1">
                <a:cs typeface="Arial" charset="0"/>
              </a:rPr>
              <a:t>11%</a:t>
            </a:r>
          </a:p>
        </p:txBody>
      </p:sp>
      <p:sp>
        <p:nvSpPr>
          <p:cNvPr id="13324" name="TextBox 12"/>
          <p:cNvSpPr txBox="1">
            <a:spLocks noChangeArrowheads="1"/>
          </p:cNvSpPr>
          <p:nvPr/>
        </p:nvSpPr>
        <p:spPr bwMode="auto">
          <a:xfrm>
            <a:off x="6248400" y="3697288"/>
            <a:ext cx="1447800" cy="646112"/>
          </a:xfrm>
          <a:prstGeom prst="rect">
            <a:avLst/>
          </a:prstGeom>
          <a:noFill/>
          <a:ln w="9525">
            <a:noFill/>
            <a:miter lim="800000"/>
            <a:headEnd/>
            <a:tailEnd/>
          </a:ln>
        </p:spPr>
        <p:txBody>
          <a:bodyPr>
            <a:spAutoFit/>
          </a:bodyPr>
          <a:lstStyle/>
          <a:p>
            <a:pPr algn="ctr"/>
            <a:r>
              <a:rPr lang="en-US" sz="3600" b="1"/>
              <a:t>30%</a:t>
            </a:r>
          </a:p>
        </p:txBody>
      </p:sp>
      <p:sp>
        <p:nvSpPr>
          <p:cNvPr id="13325" name="TextBox 13"/>
          <p:cNvSpPr txBox="1">
            <a:spLocks noChangeArrowheads="1"/>
          </p:cNvSpPr>
          <p:nvPr/>
        </p:nvSpPr>
        <p:spPr bwMode="auto">
          <a:xfrm>
            <a:off x="6400800" y="5181600"/>
            <a:ext cx="1219200" cy="646113"/>
          </a:xfrm>
          <a:prstGeom prst="rect">
            <a:avLst/>
          </a:prstGeom>
          <a:noFill/>
          <a:ln w="9525">
            <a:noFill/>
            <a:miter lim="800000"/>
            <a:headEnd/>
            <a:tailEnd/>
          </a:ln>
        </p:spPr>
        <p:txBody>
          <a:bodyPr>
            <a:spAutoFit/>
          </a:bodyPr>
          <a:lstStyle/>
          <a:p>
            <a:pPr algn="ctr"/>
            <a:r>
              <a:rPr lang="en-US" sz="3600" b="1"/>
              <a:t>59%</a:t>
            </a:r>
          </a:p>
        </p:txBody>
      </p:sp>
      <p:sp>
        <p:nvSpPr>
          <p:cNvPr id="13326" name="TextBox 14"/>
          <p:cNvSpPr txBox="1">
            <a:spLocks noChangeArrowheads="1"/>
          </p:cNvSpPr>
          <p:nvPr/>
        </p:nvSpPr>
        <p:spPr bwMode="auto">
          <a:xfrm>
            <a:off x="1295400" y="304800"/>
            <a:ext cx="6248400" cy="1323439"/>
          </a:xfrm>
          <a:prstGeom prst="rect">
            <a:avLst/>
          </a:prstGeom>
          <a:noFill/>
          <a:ln w="9525">
            <a:noFill/>
            <a:miter lim="800000"/>
            <a:headEnd/>
            <a:tailEnd/>
          </a:ln>
        </p:spPr>
        <p:txBody>
          <a:bodyPr wrap="square">
            <a:spAutoFit/>
          </a:bodyPr>
          <a:lstStyle/>
          <a:p>
            <a:pPr algn="ctr"/>
            <a:r>
              <a:rPr lang="en-US" sz="4400" b="1" dirty="0"/>
              <a:t>Tuba City Boarding </a:t>
            </a:r>
            <a:r>
              <a:rPr lang="en-US" sz="4400" b="1" dirty="0" smtClean="0"/>
              <a:t>School </a:t>
            </a:r>
          </a:p>
          <a:p>
            <a:pPr algn="ctr"/>
            <a:r>
              <a:rPr lang="en-US" sz="3600" dirty="0" smtClean="0"/>
              <a:t>1,200 Students</a:t>
            </a:r>
            <a:endParaRPr lang="en-US" sz="3600" dirty="0"/>
          </a:p>
        </p:txBody>
      </p:sp>
      <p:sp>
        <p:nvSpPr>
          <p:cNvPr id="13327" name="TextBox 15"/>
          <p:cNvSpPr txBox="1">
            <a:spLocks noChangeArrowheads="1"/>
          </p:cNvSpPr>
          <p:nvPr/>
        </p:nvSpPr>
        <p:spPr bwMode="auto">
          <a:xfrm>
            <a:off x="1524000" y="1676400"/>
            <a:ext cx="2057400" cy="523875"/>
          </a:xfrm>
          <a:prstGeom prst="rect">
            <a:avLst/>
          </a:prstGeom>
          <a:noFill/>
          <a:ln w="9525">
            <a:noFill/>
            <a:miter lim="800000"/>
            <a:headEnd/>
            <a:tailEnd/>
          </a:ln>
        </p:spPr>
        <p:txBody>
          <a:bodyPr>
            <a:spAutoFit/>
          </a:bodyPr>
          <a:lstStyle/>
          <a:p>
            <a:r>
              <a:rPr lang="en-US" sz="2800" b="1"/>
              <a:t>2006 BOY</a:t>
            </a:r>
          </a:p>
        </p:txBody>
      </p:sp>
      <p:sp>
        <p:nvSpPr>
          <p:cNvPr id="13328" name="TextBox 16"/>
          <p:cNvSpPr txBox="1">
            <a:spLocks noChangeArrowheads="1"/>
          </p:cNvSpPr>
          <p:nvPr/>
        </p:nvSpPr>
        <p:spPr bwMode="auto">
          <a:xfrm>
            <a:off x="5943600" y="1676400"/>
            <a:ext cx="2057400" cy="523875"/>
          </a:xfrm>
          <a:prstGeom prst="rect">
            <a:avLst/>
          </a:prstGeom>
          <a:noFill/>
          <a:ln w="9525">
            <a:noFill/>
            <a:miter lim="800000"/>
            <a:headEnd/>
            <a:tailEnd/>
          </a:ln>
        </p:spPr>
        <p:txBody>
          <a:bodyPr>
            <a:spAutoFit/>
          </a:bodyPr>
          <a:lstStyle/>
          <a:p>
            <a:r>
              <a:rPr lang="en-US" sz="2800" b="1"/>
              <a:t>2009 BOY</a:t>
            </a:r>
          </a:p>
        </p:txBody>
      </p:sp>
      <p:sp>
        <p:nvSpPr>
          <p:cNvPr id="17" name="TextBox 16"/>
          <p:cNvSpPr txBox="1"/>
          <p:nvPr/>
        </p:nvSpPr>
        <p:spPr>
          <a:xfrm>
            <a:off x="4267200" y="2590800"/>
            <a:ext cx="1033809" cy="369332"/>
          </a:xfrm>
          <a:prstGeom prst="rect">
            <a:avLst/>
          </a:prstGeom>
          <a:noFill/>
        </p:spPr>
        <p:txBody>
          <a:bodyPr wrap="none" rtlCol="0">
            <a:spAutoFit/>
          </a:bodyPr>
          <a:lstStyle/>
          <a:p>
            <a:r>
              <a:rPr lang="en-US" dirty="0" smtClean="0"/>
              <a:t>Intensive</a:t>
            </a:r>
            <a:endParaRPr lang="en-US" dirty="0"/>
          </a:p>
        </p:txBody>
      </p:sp>
      <p:sp>
        <p:nvSpPr>
          <p:cNvPr id="18" name="TextBox 17"/>
          <p:cNvSpPr txBox="1"/>
          <p:nvPr/>
        </p:nvSpPr>
        <p:spPr>
          <a:xfrm>
            <a:off x="4282440" y="2971800"/>
            <a:ext cx="1676400" cy="369332"/>
          </a:xfrm>
          <a:prstGeom prst="rect">
            <a:avLst/>
          </a:prstGeom>
          <a:noFill/>
        </p:spPr>
        <p:txBody>
          <a:bodyPr wrap="square" rtlCol="0">
            <a:spAutoFit/>
          </a:bodyPr>
          <a:lstStyle/>
          <a:p>
            <a:r>
              <a:rPr lang="en-US" dirty="0" smtClean="0"/>
              <a:t>Strategic</a:t>
            </a:r>
            <a:endParaRPr lang="en-US" dirty="0"/>
          </a:p>
        </p:txBody>
      </p:sp>
      <p:sp>
        <p:nvSpPr>
          <p:cNvPr id="19" name="TextBox 18"/>
          <p:cNvSpPr txBox="1"/>
          <p:nvPr/>
        </p:nvSpPr>
        <p:spPr>
          <a:xfrm>
            <a:off x="4267200" y="3352800"/>
            <a:ext cx="1295400" cy="369332"/>
          </a:xfrm>
          <a:prstGeom prst="rect">
            <a:avLst/>
          </a:prstGeom>
          <a:noFill/>
        </p:spPr>
        <p:txBody>
          <a:bodyPr wrap="square" rtlCol="0">
            <a:spAutoFit/>
          </a:bodyPr>
          <a:lstStyle/>
          <a:p>
            <a:r>
              <a:rPr lang="en-US" dirty="0" smtClean="0"/>
              <a:t>Benchmark</a:t>
            </a:r>
            <a:endParaRPr lang="en-US" dirty="0"/>
          </a:p>
        </p:txBody>
      </p:sp>
      <p:sp>
        <p:nvSpPr>
          <p:cNvPr id="20" name="Rectangle 19"/>
          <p:cNvSpPr/>
          <p:nvPr/>
        </p:nvSpPr>
        <p:spPr>
          <a:xfrm>
            <a:off x="4038600" y="2694432"/>
            <a:ext cx="228600" cy="152400"/>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4038600" y="3075432"/>
            <a:ext cx="228600" cy="152400"/>
          </a:xfrm>
          <a:prstGeom prst="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a:off x="4038600" y="3447288"/>
            <a:ext cx="228600" cy="152400"/>
          </a:xfrm>
          <a:prstGeom prst="rect">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40000"/>
            <a:lum/>
          </a:blip>
          <a:srcRect/>
          <a:stretch>
            <a:fillRect r="-100000"/>
          </a:stretch>
        </a:blipFill>
        <a:effectLst/>
      </p:bgPr>
    </p:bg>
    <p:spTree>
      <p:nvGrpSpPr>
        <p:cNvPr id="1" name=""/>
        <p:cNvGrpSpPr/>
        <p:nvPr/>
      </p:nvGrpSpPr>
      <p:grpSpPr>
        <a:xfrm>
          <a:off x="0" y="0"/>
          <a:ext cx="0" cy="0"/>
          <a:chOff x="0" y="0"/>
          <a:chExt cx="0" cy="0"/>
        </a:xfrm>
      </p:grpSpPr>
      <p:sp>
        <p:nvSpPr>
          <p:cNvPr id="3" name="TextBox 2"/>
          <p:cNvSpPr txBox="1"/>
          <p:nvPr/>
        </p:nvSpPr>
        <p:spPr>
          <a:xfrm>
            <a:off x="3124200" y="3711476"/>
            <a:ext cx="4343400" cy="2308324"/>
          </a:xfrm>
          <a:prstGeom prst="rect">
            <a:avLst/>
          </a:prstGeom>
          <a:noFill/>
        </p:spPr>
        <p:txBody>
          <a:bodyPr wrap="square" rtlCol="0">
            <a:spAutoFit/>
          </a:bodyPr>
          <a:lstStyle/>
          <a:p>
            <a:pPr algn="ctr"/>
            <a:r>
              <a:rPr lang="en-US" sz="7200" dirty="0" smtClean="0">
                <a:solidFill>
                  <a:schemeClr val="accent2">
                    <a:lumMod val="50000"/>
                  </a:schemeClr>
                </a:solidFill>
              </a:rPr>
              <a:t>25% INCREASE!</a:t>
            </a:r>
            <a:endParaRPr lang="en-US" sz="7200" dirty="0">
              <a:solidFill>
                <a:schemeClr val="accent2">
                  <a:lumMod val="50000"/>
                </a:schemeClr>
              </a:solidFill>
            </a:endParaRPr>
          </a:p>
        </p:txBody>
      </p:sp>
      <p:sp>
        <p:nvSpPr>
          <p:cNvPr id="5" name="TextBox 4"/>
          <p:cNvSpPr txBox="1"/>
          <p:nvPr/>
        </p:nvSpPr>
        <p:spPr>
          <a:xfrm>
            <a:off x="1524000" y="1981117"/>
            <a:ext cx="2971800" cy="1077218"/>
          </a:xfrm>
          <a:prstGeom prst="rect">
            <a:avLst/>
          </a:prstGeom>
          <a:noFill/>
        </p:spPr>
        <p:txBody>
          <a:bodyPr wrap="square" rtlCol="0">
            <a:spAutoFit/>
          </a:bodyPr>
          <a:lstStyle/>
          <a:p>
            <a:pPr algn="ctr"/>
            <a:r>
              <a:rPr lang="en-US" sz="3200" dirty="0" smtClean="0"/>
              <a:t>2007-2008</a:t>
            </a:r>
          </a:p>
          <a:p>
            <a:pPr algn="ctr"/>
            <a:r>
              <a:rPr lang="en-US" sz="3200" dirty="0" smtClean="0"/>
              <a:t>AYP = 42 Schools</a:t>
            </a:r>
            <a:endParaRPr lang="en-US" sz="3200" dirty="0"/>
          </a:p>
        </p:txBody>
      </p:sp>
      <p:sp>
        <p:nvSpPr>
          <p:cNvPr id="6" name="TextBox 5"/>
          <p:cNvSpPr txBox="1"/>
          <p:nvPr/>
        </p:nvSpPr>
        <p:spPr>
          <a:xfrm>
            <a:off x="5943600" y="1999488"/>
            <a:ext cx="2971800" cy="1077218"/>
          </a:xfrm>
          <a:prstGeom prst="rect">
            <a:avLst/>
          </a:prstGeom>
          <a:noFill/>
        </p:spPr>
        <p:txBody>
          <a:bodyPr wrap="square" rtlCol="0">
            <a:spAutoFit/>
          </a:bodyPr>
          <a:lstStyle/>
          <a:p>
            <a:pPr algn="ctr"/>
            <a:r>
              <a:rPr lang="en-US" sz="3200" dirty="0" smtClean="0"/>
              <a:t>2008-2009</a:t>
            </a:r>
          </a:p>
          <a:p>
            <a:pPr algn="ctr"/>
            <a:r>
              <a:rPr lang="en-US" sz="3200" dirty="0" smtClean="0"/>
              <a:t>AYP = 56 Schools</a:t>
            </a:r>
            <a:endParaRPr lang="en-US" sz="3200" dirty="0"/>
          </a:p>
        </p:txBody>
      </p:sp>
      <p:sp>
        <p:nvSpPr>
          <p:cNvPr id="7" name="Right Arrow 6"/>
          <p:cNvSpPr/>
          <p:nvPr/>
        </p:nvSpPr>
        <p:spPr>
          <a:xfrm>
            <a:off x="4572000" y="2133600"/>
            <a:ext cx="1219200" cy="609600"/>
          </a:xfrm>
          <a:prstGeom prst="rightArrow">
            <a:avLst/>
          </a:prstGeom>
          <a:solidFill>
            <a:schemeClr val="tx2">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2">
                  <a:lumMod val="75000"/>
                </a:schemeClr>
              </a:solidFill>
            </a:endParaRPr>
          </a:p>
        </p:txBody>
      </p:sp>
      <p:sp>
        <p:nvSpPr>
          <p:cNvPr id="8" name="TextBox 7"/>
          <p:cNvSpPr txBox="1"/>
          <p:nvPr/>
        </p:nvSpPr>
        <p:spPr>
          <a:xfrm>
            <a:off x="2057400" y="525959"/>
            <a:ext cx="6248400" cy="769441"/>
          </a:xfrm>
          <a:prstGeom prst="rect">
            <a:avLst/>
          </a:prstGeom>
          <a:noFill/>
        </p:spPr>
        <p:txBody>
          <a:bodyPr wrap="square" rtlCol="0">
            <a:spAutoFit/>
          </a:bodyPr>
          <a:lstStyle/>
          <a:p>
            <a:pPr algn="ctr"/>
            <a:r>
              <a:rPr lang="en-US" sz="4400" b="1" dirty="0" smtClean="0"/>
              <a:t>Adequate Yearly Progress</a:t>
            </a:r>
            <a:endParaRPr lang="en-US" sz="4400" b="1"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normAutofit fontScale="90000"/>
          </a:bodyPr>
          <a:lstStyle/>
          <a:p>
            <a:r>
              <a:rPr lang="en-US" b="1" dirty="0" smtClean="0"/>
              <a:t>Annual Measureable Objectives (AMOs)- On the Move</a:t>
            </a:r>
            <a:endParaRPr lang="en-US" b="1" dirty="0"/>
          </a:p>
        </p:txBody>
      </p:sp>
      <p:sp>
        <p:nvSpPr>
          <p:cNvPr id="3" name="Content Placeholder 2"/>
          <p:cNvSpPr>
            <a:spLocks noGrp="1"/>
          </p:cNvSpPr>
          <p:nvPr>
            <p:ph idx="1"/>
          </p:nvPr>
        </p:nvSpPr>
        <p:spPr>
          <a:xfrm>
            <a:off x="457200" y="1295401"/>
            <a:ext cx="8458200" cy="3581400"/>
          </a:xfrm>
        </p:spPr>
        <p:txBody>
          <a:bodyPr>
            <a:normAutofit/>
          </a:bodyPr>
          <a:lstStyle/>
          <a:p>
            <a:r>
              <a:rPr lang="en-US" dirty="0" smtClean="0"/>
              <a:t>Example: New Mexico AMOs for K-5 School</a:t>
            </a:r>
          </a:p>
          <a:p>
            <a:pPr lvl="1"/>
            <a:r>
              <a:rPr lang="en-US" dirty="0" smtClean="0"/>
              <a:t>Reading </a:t>
            </a:r>
          </a:p>
          <a:p>
            <a:pPr lvl="2"/>
            <a:r>
              <a:rPr lang="en-US" dirty="0" smtClean="0"/>
              <a:t>2007 = 49%</a:t>
            </a:r>
          </a:p>
          <a:p>
            <a:pPr lvl="2"/>
            <a:r>
              <a:rPr lang="en-US" dirty="0" smtClean="0"/>
              <a:t>2008 = 59%</a:t>
            </a:r>
          </a:p>
          <a:p>
            <a:pPr lvl="1"/>
            <a:r>
              <a:rPr lang="en-US" dirty="0" smtClean="0"/>
              <a:t>Math </a:t>
            </a:r>
          </a:p>
          <a:p>
            <a:pPr lvl="2"/>
            <a:r>
              <a:rPr lang="en-US" dirty="0" smtClean="0"/>
              <a:t>2007 = 33%</a:t>
            </a:r>
          </a:p>
          <a:p>
            <a:pPr lvl="2"/>
            <a:r>
              <a:rPr lang="en-US" dirty="0" smtClean="0"/>
              <a:t>2008 = 44%</a:t>
            </a:r>
          </a:p>
        </p:txBody>
      </p:sp>
      <p:graphicFrame>
        <p:nvGraphicFramePr>
          <p:cNvPr id="7" name="Chart 6"/>
          <p:cNvGraphicFramePr/>
          <p:nvPr/>
        </p:nvGraphicFramePr>
        <p:xfrm>
          <a:off x="3886200" y="2286000"/>
          <a:ext cx="4800600" cy="30480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228600"/>
            <a:ext cx="8229600" cy="1143000"/>
          </a:xfrm>
        </p:spPr>
        <p:txBody>
          <a:bodyPr>
            <a:normAutofit fontScale="90000"/>
          </a:bodyPr>
          <a:lstStyle/>
          <a:p>
            <a:r>
              <a:rPr lang="en-US" b="1" dirty="0" smtClean="0"/>
              <a:t>Annual Measureable Objectives (AMOs)- On the Move</a:t>
            </a:r>
            <a:endParaRPr lang="en-US" dirty="0"/>
          </a:p>
        </p:txBody>
      </p:sp>
      <p:graphicFrame>
        <p:nvGraphicFramePr>
          <p:cNvPr id="4" name="Content Placeholder 3"/>
          <p:cNvGraphicFramePr>
            <a:graphicFrameLocks noGrp="1"/>
          </p:cNvGraphicFramePr>
          <p:nvPr>
            <p:ph idx="1"/>
          </p:nvPr>
        </p:nvGraphicFramePr>
        <p:xfrm>
          <a:off x="1524000" y="1524000"/>
          <a:ext cx="7239000" cy="2209800"/>
        </p:xfrm>
        <a:graphic>
          <a:graphicData uri="http://schemas.openxmlformats.org/drawingml/2006/table">
            <a:tbl>
              <a:tblPr firstRow="1" bandRow="1">
                <a:tableStyleId>{5C22544A-7EE6-4342-B048-85BDC9FD1C3A}</a:tableStyleId>
              </a:tblPr>
              <a:tblGrid>
                <a:gridCol w="1849966"/>
                <a:gridCol w="1528234"/>
                <a:gridCol w="3860800"/>
              </a:tblGrid>
              <a:tr h="368300">
                <a:tc>
                  <a:txBody>
                    <a:bodyPr/>
                    <a:lstStyle/>
                    <a:p>
                      <a:pPr algn="ctr"/>
                      <a:r>
                        <a:rPr lang="en-US" dirty="0" smtClean="0"/>
                        <a:t>Year</a:t>
                      </a:r>
                      <a:endParaRPr lang="en-US" dirty="0"/>
                    </a:p>
                  </a:txBody>
                  <a:tcPr/>
                </a:tc>
                <a:tc>
                  <a:txBody>
                    <a:bodyPr/>
                    <a:lstStyle/>
                    <a:p>
                      <a:pPr algn="ctr"/>
                      <a:r>
                        <a:rPr lang="en-US" dirty="0" smtClean="0"/>
                        <a:t>% </a:t>
                      </a:r>
                      <a:endParaRPr lang="en-US" dirty="0"/>
                    </a:p>
                  </a:txBody>
                  <a:tcPr/>
                </a:tc>
                <a:tc>
                  <a:txBody>
                    <a:bodyPr/>
                    <a:lstStyle/>
                    <a:p>
                      <a:pPr algn="ctr"/>
                      <a:r>
                        <a:rPr lang="en-US" dirty="0" smtClean="0"/>
                        <a:t>AMO’s</a:t>
                      </a:r>
                      <a:endParaRPr lang="en-US" dirty="0"/>
                    </a:p>
                  </a:txBody>
                  <a:tcPr/>
                </a:tc>
              </a:tr>
              <a:tr h="368300">
                <a:tc>
                  <a:txBody>
                    <a:bodyPr/>
                    <a:lstStyle/>
                    <a:p>
                      <a:pPr algn="ctr"/>
                      <a:r>
                        <a:rPr lang="en-US" dirty="0" smtClean="0"/>
                        <a:t>12/15/09</a:t>
                      </a:r>
                      <a:endParaRPr lang="en-US" dirty="0"/>
                    </a:p>
                  </a:txBody>
                  <a:tcPr/>
                </a:tc>
                <a:tc>
                  <a:txBody>
                    <a:bodyPr/>
                    <a:lstStyle/>
                    <a:p>
                      <a:pPr algn="ctr"/>
                      <a:r>
                        <a:rPr lang="en-US" dirty="0" smtClean="0"/>
                        <a:t>60%</a:t>
                      </a:r>
                      <a:endParaRPr lang="en-US" dirty="0"/>
                    </a:p>
                  </a:txBody>
                  <a:tcPr/>
                </a:tc>
                <a:tc>
                  <a:txBody>
                    <a:bodyPr/>
                    <a:lstStyle/>
                    <a:p>
                      <a:pPr algn="ctr"/>
                      <a:r>
                        <a:rPr lang="en-US" dirty="0" smtClean="0"/>
                        <a:t>20 or less for benchmark</a:t>
                      </a:r>
                      <a:endParaRPr lang="en-US" dirty="0"/>
                    </a:p>
                  </a:txBody>
                  <a:tcPr/>
                </a:tc>
              </a:tr>
              <a:tr h="368300">
                <a:tc>
                  <a:txBody>
                    <a:bodyPr/>
                    <a:lstStyle/>
                    <a:p>
                      <a:pPr algn="ctr"/>
                      <a:r>
                        <a:rPr lang="en-US" dirty="0" smtClean="0"/>
                        <a:t>12/15/10</a:t>
                      </a:r>
                      <a:endParaRPr lang="en-US" dirty="0"/>
                    </a:p>
                  </a:txBody>
                  <a:tcPr/>
                </a:tc>
                <a:tc>
                  <a:txBody>
                    <a:bodyPr/>
                    <a:lstStyle/>
                    <a:p>
                      <a:pPr algn="ctr"/>
                      <a:r>
                        <a:rPr lang="en-US" dirty="0" smtClean="0"/>
                        <a:t>70%</a:t>
                      </a:r>
                      <a:endParaRPr lang="en-US" dirty="0"/>
                    </a:p>
                  </a:txBody>
                  <a:tcPr/>
                </a:tc>
                <a:tc>
                  <a:txBody>
                    <a:bodyPr/>
                    <a:lstStyle/>
                    <a:p>
                      <a:pPr algn="ctr"/>
                      <a:r>
                        <a:rPr lang="en-US" dirty="0" smtClean="0"/>
                        <a:t>15 or less for benchmark</a:t>
                      </a:r>
                      <a:endParaRPr lang="en-US" dirty="0"/>
                    </a:p>
                  </a:txBody>
                  <a:tcPr/>
                </a:tc>
              </a:tr>
              <a:tr h="368300">
                <a:tc>
                  <a:txBody>
                    <a:bodyPr/>
                    <a:lstStyle/>
                    <a:p>
                      <a:pPr algn="ctr"/>
                      <a:r>
                        <a:rPr lang="en-US" dirty="0" smtClean="0"/>
                        <a:t>12/15/11</a:t>
                      </a:r>
                      <a:endParaRPr lang="en-US" dirty="0"/>
                    </a:p>
                  </a:txBody>
                  <a:tcPr/>
                </a:tc>
                <a:tc>
                  <a:txBody>
                    <a:bodyPr/>
                    <a:lstStyle/>
                    <a:p>
                      <a:pPr algn="ctr"/>
                      <a:r>
                        <a:rPr lang="en-US" dirty="0" smtClean="0"/>
                        <a:t>80%</a:t>
                      </a:r>
                      <a:endParaRPr lang="en-US" dirty="0"/>
                    </a:p>
                  </a:txBody>
                  <a:tcPr/>
                </a:tc>
                <a:tc>
                  <a:txBody>
                    <a:bodyPr/>
                    <a:lstStyle/>
                    <a:p>
                      <a:pPr algn="ctr"/>
                      <a:r>
                        <a:rPr lang="en-US" dirty="0" smtClean="0"/>
                        <a:t>10 or less for benchmark</a:t>
                      </a:r>
                      <a:endParaRPr lang="en-US" dirty="0"/>
                    </a:p>
                  </a:txBody>
                  <a:tcPr/>
                </a:tc>
              </a:tr>
              <a:tr h="368300">
                <a:tc>
                  <a:txBody>
                    <a:bodyPr/>
                    <a:lstStyle/>
                    <a:p>
                      <a:pPr algn="ctr"/>
                      <a:r>
                        <a:rPr lang="en-US" dirty="0" smtClean="0"/>
                        <a:t>12/15/12</a:t>
                      </a:r>
                      <a:endParaRPr lang="en-US" dirty="0"/>
                    </a:p>
                  </a:txBody>
                  <a:tcPr/>
                </a:tc>
                <a:tc>
                  <a:txBody>
                    <a:bodyPr/>
                    <a:lstStyle/>
                    <a:p>
                      <a:pPr algn="ctr"/>
                      <a:r>
                        <a:rPr lang="en-US" dirty="0" smtClean="0"/>
                        <a:t>90%</a:t>
                      </a:r>
                      <a:endParaRPr lang="en-US" dirty="0"/>
                    </a:p>
                  </a:txBody>
                  <a:tcPr/>
                </a:tc>
                <a:tc>
                  <a:txBody>
                    <a:bodyPr/>
                    <a:lstStyle/>
                    <a:p>
                      <a:pPr algn="ctr"/>
                      <a:r>
                        <a:rPr lang="en-US" dirty="0" smtClean="0"/>
                        <a:t>5 or less for benchmark</a:t>
                      </a:r>
                      <a:endParaRPr lang="en-US" dirty="0"/>
                    </a:p>
                  </a:txBody>
                  <a:tcPr/>
                </a:tc>
              </a:tr>
              <a:tr h="368300">
                <a:tc>
                  <a:txBody>
                    <a:bodyPr/>
                    <a:lstStyle/>
                    <a:p>
                      <a:pPr algn="ctr"/>
                      <a:r>
                        <a:rPr lang="en-US" dirty="0" smtClean="0"/>
                        <a:t>12/15/13</a:t>
                      </a:r>
                      <a:endParaRPr lang="en-US" dirty="0"/>
                    </a:p>
                  </a:txBody>
                  <a:tcPr/>
                </a:tc>
                <a:tc>
                  <a:txBody>
                    <a:bodyPr/>
                    <a:lstStyle/>
                    <a:p>
                      <a:pPr algn="ctr"/>
                      <a:r>
                        <a:rPr lang="en-US" dirty="0" smtClean="0"/>
                        <a:t>100%</a:t>
                      </a:r>
                      <a:endParaRPr lang="en-US" dirty="0"/>
                    </a:p>
                  </a:txBody>
                  <a:tcPr/>
                </a:tc>
                <a:tc>
                  <a:txBody>
                    <a:bodyPr/>
                    <a:lstStyle/>
                    <a:p>
                      <a:pPr algn="ctr"/>
                      <a:r>
                        <a:rPr lang="en-US" dirty="0" smtClean="0"/>
                        <a:t>0 or less for benchmark</a:t>
                      </a:r>
                      <a:endParaRPr lang="en-US" dirty="0"/>
                    </a:p>
                  </a:txBody>
                  <a:tcPr/>
                </a:tc>
              </a:tr>
            </a:tbl>
          </a:graphicData>
        </a:graphic>
      </p:graphicFrame>
      <p:pic>
        <p:nvPicPr>
          <p:cNvPr id="6" name="Picture 5" descr="golf-hole.gif"/>
          <p:cNvPicPr>
            <a:picLocks noChangeAspect="1"/>
          </p:cNvPicPr>
          <p:nvPr/>
        </p:nvPicPr>
        <p:blipFill>
          <a:blip r:embed="rId2" cstate="print"/>
          <a:stretch>
            <a:fillRect/>
          </a:stretch>
        </p:blipFill>
        <p:spPr>
          <a:xfrm>
            <a:off x="5943600" y="3817620"/>
            <a:ext cx="2908738" cy="2811780"/>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998</TotalTime>
  <Words>1806</Words>
  <Application>Microsoft Office PowerPoint</Application>
  <PresentationFormat>On-screen Show (4:3)</PresentationFormat>
  <Paragraphs>543</Paragraphs>
  <Slides>41</Slides>
  <Notes>3</Notes>
  <HiddenSlides>0</HiddenSlides>
  <MMClips>0</MMClips>
  <ScaleCrop>false</ScaleCrop>
  <HeadingPairs>
    <vt:vector size="4" baseType="variant">
      <vt:variant>
        <vt:lpstr>Theme</vt:lpstr>
      </vt:variant>
      <vt:variant>
        <vt:i4>1</vt:i4>
      </vt:variant>
      <vt:variant>
        <vt:lpstr>Slide Titles</vt:lpstr>
      </vt:variant>
      <vt:variant>
        <vt:i4>41</vt:i4>
      </vt:variant>
    </vt:vector>
  </HeadingPairs>
  <TitlesOfParts>
    <vt:vector size="42" baseType="lpstr">
      <vt:lpstr>Office Theme</vt:lpstr>
      <vt:lpstr>Tribal Budget Advisory Committee</vt:lpstr>
      <vt:lpstr>Slide 2</vt:lpstr>
      <vt:lpstr>System of Support</vt:lpstr>
      <vt:lpstr>Slide 4</vt:lpstr>
      <vt:lpstr>Slide 5</vt:lpstr>
      <vt:lpstr>Slide 6</vt:lpstr>
      <vt:lpstr>Slide 7</vt:lpstr>
      <vt:lpstr>Annual Measureable Objectives (AMOs)- On the Move</vt:lpstr>
      <vt:lpstr>Annual Measureable Objectives (AMOs)- On the Move</vt:lpstr>
      <vt:lpstr>Slide 10</vt:lpstr>
      <vt:lpstr>Slide 11</vt:lpstr>
      <vt:lpstr>Slide 12</vt:lpstr>
      <vt:lpstr>Slide 13</vt:lpstr>
      <vt:lpstr>Reading First/BIE READS!/Math Counts/System of Support/FOCUS</vt:lpstr>
      <vt:lpstr>Phase 1 Impact of SOS on AYP</vt:lpstr>
      <vt:lpstr>BIE’s Reading Proficiency Scores for ALL Grades Assessed</vt:lpstr>
      <vt:lpstr>Program Schools vs. All BIE Schools 3rd Grade Proficiency on State Assessments</vt:lpstr>
      <vt:lpstr>What We Know From Research</vt:lpstr>
      <vt:lpstr>Slide 19</vt:lpstr>
      <vt:lpstr>Slide 20</vt:lpstr>
      <vt:lpstr>Family and Child Education (FACE)</vt:lpstr>
      <vt:lpstr>FACE</vt:lpstr>
      <vt:lpstr>NASIS- Native American Student Information System</vt:lpstr>
      <vt:lpstr>Partnerships</vt:lpstr>
      <vt:lpstr>Slide 25</vt:lpstr>
      <vt:lpstr>US Census 2010</vt:lpstr>
      <vt:lpstr>PARTNERS FOR SAFE SCHOOLS </vt:lpstr>
      <vt:lpstr>Enhanced Learning and Knowledge Network (ELKNet)</vt:lpstr>
      <vt:lpstr>Slide 29</vt:lpstr>
      <vt:lpstr>Slide 30</vt:lpstr>
      <vt:lpstr>Youth Leadership Conference</vt:lpstr>
      <vt:lpstr>Existing Partnerships  With The Bureau Of Indian Education</vt:lpstr>
      <vt:lpstr>Exploring Future Partnerships 2009 - 2010</vt:lpstr>
      <vt:lpstr> Tribally Controlled Grant Schools</vt:lpstr>
      <vt:lpstr>Slide 35</vt:lpstr>
      <vt:lpstr>ADD WEST – TRIBALLY CONTROLLED GRANT, CONTRACT AND BIE OP SCHOOLS CONT’D</vt:lpstr>
      <vt:lpstr>Slide 37</vt:lpstr>
      <vt:lpstr>ADD NAVAJO – TRIBALLY CONTROLLED GRANT, CONTRACT AND BIE OP SCHOOLS CONT’D</vt:lpstr>
      <vt:lpstr>Slide 39</vt:lpstr>
      <vt:lpstr>ADD EAST – TRIBALLY CONTROLLED GRANT, CONTRACT AND BIE OP SCHOOLS CONT’D</vt:lpstr>
      <vt:lpstr>ADMINISTRATIVE COST GRANTS - NEW SCHOOL</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Maureen.Lesky</dc:creator>
  <cp:lastModifiedBy>maureen.lesky</cp:lastModifiedBy>
  <cp:revision>164</cp:revision>
  <dcterms:created xsi:type="dcterms:W3CDTF">2009-11-30T22:02:12Z</dcterms:created>
  <dcterms:modified xsi:type="dcterms:W3CDTF">2009-12-14T22:29:10Z</dcterms:modified>
</cp:coreProperties>
</file>