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989763" cy="927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0" autoAdjust="0"/>
  </p:normalViewPr>
  <p:slideViewPr>
    <p:cSldViewPr>
      <p:cViewPr varScale="1">
        <p:scale>
          <a:sx n="84" d="100"/>
          <a:sy n="84" d="100"/>
        </p:scale>
        <p:origin x="-94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iiadcna001\vol1\MIB_Share\data\SHARED\OFM\OBM\TBAC\2010\TBAC1%20-%20March%2010%20-%20Washington,%20DC\Report%20Card%20-%20Tribal%20Prioritie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iiadcna001\vol1\MIB_Share\data\SHARED\OFM\OBM\TBAC\2010\TBAC1%20-%20March%2010%20-%20Washington,%20DC\Report%20Card%20-%20Tribal%20Prioriti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iiadcna001\vol1\MIB_Share\data\SHARED\OFM\OBM\TBAC\2010\TBAC1%20-%20March%2010%20-%20Washington,%20DC\Report%20Card%20-%20Tribal%20Prioriti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iiadcna001\vol1\MIB_Share\data\SHARED\OFM\OBM\TBAC\2010\TBAC1%20-%20March%2010%20-%20Washington,%20DC\Report%20Card%20-%20Tribal%20Prioritie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iiadcna001\vol1\MIB_Share\data\SHARED\OFM\OBM\TBAC\2010\TBAC1%20-%20March%2010%20-%20Washington,%20DC\Report%20Card%20-%20Tribal%20Prioriti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'PS&amp;J'!$B$5</c:f>
              <c:strCache>
                <c:ptCount val="1"/>
                <c:pt idx="0">
                  <c:v> • OIP Program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strRef>
              <c:f>'PS&amp;J'!$C$2:$G$2</c:f>
              <c:strCache>
                <c:ptCount val="5"/>
                <c:pt idx="0">
                  <c:v>FY 2007</c:v>
                </c:pt>
                <c:pt idx="1">
                  <c:v> FY 2008</c:v>
                </c:pt>
                <c:pt idx="2">
                  <c:v>FY 2009</c:v>
                </c:pt>
                <c:pt idx="3">
                  <c:v>FY 2010</c:v>
                </c:pt>
                <c:pt idx="4">
                  <c:v>FY 2011</c:v>
                </c:pt>
              </c:strCache>
            </c:strRef>
          </c:cat>
          <c:val>
            <c:numRef>
              <c:f>'PS&amp;J'!$C$5:$G$5</c:f>
              <c:numCache>
                <c:formatCode>_("$"* #,##0_);_("$"* \(#,##0\);_("$"* "-"??_);_(@_)</c:formatCode>
                <c:ptCount val="5"/>
                <c:pt idx="0">
                  <c:v>217611</c:v>
                </c:pt>
                <c:pt idx="1">
                  <c:v>243657</c:v>
                </c:pt>
                <c:pt idx="2">
                  <c:v>270785</c:v>
                </c:pt>
                <c:pt idx="3">
                  <c:v>328855</c:v>
                </c:pt>
                <c:pt idx="4">
                  <c:v>361575</c:v>
                </c:pt>
              </c:numCache>
            </c:numRef>
          </c:val>
        </c:ser>
        <c:ser>
          <c:idx val="1"/>
          <c:order val="1"/>
          <c:tx>
            <c:strRef>
              <c:f>'PS&amp;J'!$B$6</c:f>
              <c:strCache>
                <c:ptCount val="1"/>
                <c:pt idx="0">
                  <c:v> • Construction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strRef>
              <c:f>'PS&amp;J'!$C$2:$G$2</c:f>
              <c:strCache>
                <c:ptCount val="5"/>
                <c:pt idx="0">
                  <c:v>FY 2007</c:v>
                </c:pt>
                <c:pt idx="1">
                  <c:v> FY 2008</c:v>
                </c:pt>
                <c:pt idx="2">
                  <c:v>FY 2009</c:v>
                </c:pt>
                <c:pt idx="3">
                  <c:v>FY 2010</c:v>
                </c:pt>
                <c:pt idx="4">
                  <c:v>FY 2011</c:v>
                </c:pt>
              </c:strCache>
            </c:strRef>
          </c:cat>
          <c:val>
            <c:numRef>
              <c:f>'PS&amp;J'!$C$6:$G$6</c:f>
              <c:numCache>
                <c:formatCode>_("$"* #,##0_);_("$"* \(#,##0\);_("$"* "-"??_);_(@_)</c:formatCode>
                <c:ptCount val="5"/>
                <c:pt idx="0">
                  <c:v>11605</c:v>
                </c:pt>
                <c:pt idx="1">
                  <c:v>14393</c:v>
                </c:pt>
                <c:pt idx="2">
                  <c:v>39399</c:v>
                </c:pt>
                <c:pt idx="3">
                  <c:v>64407</c:v>
                </c:pt>
                <c:pt idx="4">
                  <c:v>11377</c:v>
                </c:pt>
              </c:numCache>
            </c:numRef>
          </c:val>
        </c:ser>
        <c:marker val="1"/>
        <c:axId val="56993280"/>
        <c:axId val="56995200"/>
      </c:lineChart>
      <c:catAx>
        <c:axId val="569932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Fiscal Year</a:t>
                </a:r>
              </a:p>
            </c:rich>
          </c:tx>
          <c:layout>
            <c:manualLayout>
              <c:xMode val="edge"/>
              <c:yMode val="edge"/>
              <c:x val="0.55608311461067361"/>
              <c:y val="0.94186128856534468"/>
            </c:manualLayout>
          </c:layout>
        </c:title>
        <c:numFmt formatCode="0" sourceLinked="1"/>
        <c:majorTickMark val="none"/>
        <c:tickLblPos val="nextTo"/>
        <c:crossAx val="56995200"/>
        <c:crosses val="autoZero"/>
        <c:auto val="1"/>
        <c:lblAlgn val="ctr"/>
        <c:lblOffset val="100"/>
      </c:catAx>
      <c:valAx>
        <c:axId val="5699520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Dollars (in thousands)</a:t>
                </a:r>
              </a:p>
            </c:rich>
          </c:tx>
          <c:layout/>
        </c:title>
        <c:numFmt formatCode="_(&quot;$&quot;* #,##0_);_(&quot;$&quot;* \(#,##0\);_(&quot;$&quot;* &quot;-&quot;??_);_(@_)" sourceLinked="1"/>
        <c:majorTickMark val="none"/>
        <c:tickLblPos val="nextTo"/>
        <c:txPr>
          <a:bodyPr/>
          <a:lstStyle/>
          <a:p>
            <a:pPr>
              <a:defRPr baseline="0">
                <a:latin typeface="Cambria" pitchFamily="18" charset="0"/>
              </a:defRPr>
            </a:pPr>
            <a:endParaRPr lang="en-US"/>
          </a:p>
        </c:txPr>
        <c:crossAx val="569932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baseline="0">
                <a:latin typeface="Cambria" pitchFamily="18" charset="0"/>
              </a:defRPr>
            </a:pPr>
            <a:endParaRPr lang="en-US"/>
          </a:p>
        </c:txPr>
      </c:dTable>
      <c:spPr>
        <a:effectLst>
          <a:outerShdw blurRad="76200" dir="13500000" sy="23000" kx="1200000" algn="br" rotWithShape="0">
            <a:srgbClr val="7030A0">
              <a:alpha val="20000"/>
            </a:srgbClr>
          </a:outerShdw>
        </a:effectLst>
      </c:spPr>
    </c:plotArea>
    <c:plotVisOnly val="1"/>
  </c:chart>
  <c:spPr>
    <a:effectLst>
      <a:outerShdw blurRad="50800" dist="38100" dir="8100000" algn="tr" rotWithShape="0">
        <a:srgbClr val="7030A0">
          <a:alpha val="40000"/>
        </a:srgbClr>
      </a:outerShdw>
    </a:effectLst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8"/>
  <c:chart>
    <c:autoTitleDeleted val="1"/>
    <c:plotArea>
      <c:layout/>
      <c:lineChart>
        <c:grouping val="standard"/>
        <c:ser>
          <c:idx val="0"/>
          <c:order val="0"/>
          <c:tx>
            <c:strRef>
              <c:f>Educ.!$B$4</c:f>
              <c:strCache>
                <c:ptCount val="1"/>
                <c:pt idx="0">
                  <c:v>Education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Educ.!$C$2:$G$2</c:f>
              <c:strCache>
                <c:ptCount val="5"/>
                <c:pt idx="0">
                  <c:v>FY 2007</c:v>
                </c:pt>
                <c:pt idx="1">
                  <c:v>FY 2008</c:v>
                </c:pt>
                <c:pt idx="2">
                  <c:v>FY 2009</c:v>
                </c:pt>
                <c:pt idx="3">
                  <c:v>FY 2010</c:v>
                </c:pt>
                <c:pt idx="4">
                  <c:v>FY 2011</c:v>
                </c:pt>
              </c:strCache>
            </c:strRef>
          </c:cat>
          <c:val>
            <c:numRef>
              <c:f>Educ.!$C$4:$G$4</c:f>
              <c:numCache>
                <c:formatCode>_("$"* #,##0_);_("$"* \(#,##0\);_("$"* "-"??_);_(@_)</c:formatCode>
                <c:ptCount val="5"/>
                <c:pt idx="0">
                  <c:v>657912</c:v>
                </c:pt>
                <c:pt idx="1">
                  <c:v>689612</c:v>
                </c:pt>
                <c:pt idx="2">
                  <c:v>716153</c:v>
                </c:pt>
                <c:pt idx="3">
                  <c:v>799400</c:v>
                </c:pt>
                <c:pt idx="4">
                  <c:v>804495</c:v>
                </c:pt>
              </c:numCache>
            </c:numRef>
          </c:val>
        </c:ser>
        <c:marker val="1"/>
        <c:axId val="57015680"/>
        <c:axId val="66872832"/>
      </c:lineChart>
      <c:catAx>
        <c:axId val="57015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Fiscal Year</a:t>
                </a:r>
              </a:p>
            </c:rich>
          </c:tx>
          <c:layout>
            <c:manualLayout>
              <c:xMode val="edge"/>
              <c:yMode val="edge"/>
              <c:x val="0.52914376774331773"/>
              <c:y val="0.95258478032265492"/>
            </c:manualLayout>
          </c:layout>
        </c:title>
        <c:numFmt formatCode="0" sourceLinked="1"/>
        <c:majorTickMark val="none"/>
        <c:tickLblPos val="nextTo"/>
        <c:crossAx val="66872832"/>
        <c:crosses val="autoZero"/>
        <c:auto val="1"/>
        <c:lblAlgn val="ctr"/>
        <c:lblOffset val="100"/>
      </c:catAx>
      <c:valAx>
        <c:axId val="66872832"/>
        <c:scaling>
          <c:orientation val="minMax"/>
          <c:min val="400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dirty="0"/>
                  <a:t>Dollars (in thousands)</a:t>
                </a:r>
              </a:p>
            </c:rich>
          </c:tx>
          <c:layout/>
        </c:title>
        <c:numFmt formatCode="_(&quot;$&quot;* #,##0_);_(&quot;$&quot;* \(#,##0\);_(&quot;$&quot;* &quot;-&quot;??_);_(@_)" sourceLinked="1"/>
        <c:majorTickMark val="none"/>
        <c:tickLblPos val="nextTo"/>
        <c:crossAx val="5701568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effectLst>
          <a:outerShdw blurRad="76200" dist="12700" dir="2700000" sy="-23000" kx="-800400" algn="bl" rotWithShape="0">
            <a:srgbClr val="FE8637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B/>
        </a:sp3d>
      </c:spPr>
    </c:plotArea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autoTitleDeleted val="1"/>
    <c:plotArea>
      <c:layout/>
      <c:lineChart>
        <c:grouping val="standard"/>
        <c:ser>
          <c:idx val="1"/>
          <c:order val="0"/>
          <c:tx>
            <c:strRef>
              <c:f>'Nat. Res.'!$B$4</c:f>
              <c:strCache>
                <c:ptCount val="1"/>
                <c:pt idx="0">
                  <c:v>Natural Resources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'Nat. Res.'!$C$2:$G$2</c:f>
              <c:strCache>
                <c:ptCount val="5"/>
                <c:pt idx="0">
                  <c:v>FY 2007</c:v>
                </c:pt>
                <c:pt idx="1">
                  <c:v>FY 2008</c:v>
                </c:pt>
                <c:pt idx="2">
                  <c:v>FY 2009</c:v>
                </c:pt>
                <c:pt idx="3">
                  <c:v>FY 2010</c:v>
                </c:pt>
                <c:pt idx="4">
                  <c:v>FY 2011</c:v>
                </c:pt>
              </c:strCache>
            </c:strRef>
          </c:cat>
          <c:val>
            <c:numRef>
              <c:f>'Nat. Res.'!$C$4:$G$4</c:f>
              <c:numCache>
                <c:formatCode>_("$"* #,##0_);_("$"* \(#,##0\);_("$"* "-"??_);_(@_)</c:formatCode>
                <c:ptCount val="5"/>
                <c:pt idx="0">
                  <c:v>142063</c:v>
                </c:pt>
                <c:pt idx="1">
                  <c:v>141633</c:v>
                </c:pt>
                <c:pt idx="2">
                  <c:v>142113</c:v>
                </c:pt>
                <c:pt idx="3">
                  <c:v>164681</c:v>
                </c:pt>
                <c:pt idx="4">
                  <c:v>167018</c:v>
                </c:pt>
              </c:numCache>
            </c:numRef>
          </c:val>
        </c:ser>
        <c:marker val="1"/>
        <c:axId val="66906752"/>
        <c:axId val="66790144"/>
      </c:lineChart>
      <c:catAx>
        <c:axId val="66906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Fiscal Year</a:t>
                </a:r>
              </a:p>
            </c:rich>
          </c:tx>
          <c:layout>
            <c:manualLayout>
              <c:xMode val="edge"/>
              <c:yMode val="edge"/>
              <c:x val="0.57007110718303078"/>
              <c:y val="0.95261658416476447"/>
            </c:manualLayout>
          </c:layout>
        </c:title>
        <c:numFmt formatCode="0" sourceLinked="1"/>
        <c:majorTickMark val="none"/>
        <c:tickLblPos val="nextTo"/>
        <c:crossAx val="66790144"/>
        <c:crosses val="autoZero"/>
        <c:auto val="1"/>
        <c:lblAlgn val="ctr"/>
        <c:lblOffset val="100"/>
      </c:catAx>
      <c:valAx>
        <c:axId val="667901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dirty="0"/>
                  <a:t>Dollars (in thousands</a:t>
                </a:r>
                <a:r>
                  <a:rPr lang="en-US" dirty="0"/>
                  <a:t>)</a:t>
                </a:r>
              </a:p>
            </c:rich>
          </c:tx>
          <c:layout/>
        </c:title>
        <c:numFmt formatCode="_(&quot;$&quot;* #,##0_);_(&quot;$&quot;* \(#,##0\);_(&quot;$&quot;* &quot;-&quot;??_);_(@_)" sourceLinked="1"/>
        <c:majorTickMark val="none"/>
        <c:tickLblPos val="nextTo"/>
        <c:crossAx val="66906752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effectLst>
          <a:outerShdw blurRad="76200" dist="50800" dir="8400000" algn="tr" rotWithShape="0">
            <a:schemeClr val="tx2">
              <a:lumMod val="60000"/>
              <a:lumOff val="40000"/>
              <a:alpha val="40000"/>
            </a:schemeClr>
          </a:outerShdw>
        </a:effectLst>
      </c:spPr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1"/>
          <c:order val="0"/>
          <c:tx>
            <c:strRef>
              <c:f>'Contract Support'!$B$4</c:f>
              <c:strCache>
                <c:ptCount val="1"/>
                <c:pt idx="0">
                  <c:v>Contract Support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'Contract Support'!$C$2:$G$2</c:f>
              <c:strCache>
                <c:ptCount val="5"/>
                <c:pt idx="0">
                  <c:v>FY 2007</c:v>
                </c:pt>
                <c:pt idx="1">
                  <c:v>FY 2008</c:v>
                </c:pt>
                <c:pt idx="2">
                  <c:v>FY 2009</c:v>
                </c:pt>
                <c:pt idx="3">
                  <c:v>FY 2010</c:v>
                </c:pt>
                <c:pt idx="4">
                  <c:v>FY 2011</c:v>
                </c:pt>
              </c:strCache>
            </c:strRef>
          </c:cat>
          <c:val>
            <c:numRef>
              <c:f>'Contract Support'!$C$4:$G$4</c:f>
              <c:numCache>
                <c:formatCode>_("$"* #,##0_);_("$"* \(#,##0\);_("$"* "-"??_);_(@_)</c:formatCode>
                <c:ptCount val="5"/>
                <c:pt idx="0">
                  <c:v>143628</c:v>
                </c:pt>
                <c:pt idx="1">
                  <c:v>147294</c:v>
                </c:pt>
                <c:pt idx="2">
                  <c:v>147294</c:v>
                </c:pt>
                <c:pt idx="3">
                  <c:v>168000</c:v>
                </c:pt>
                <c:pt idx="4">
                  <c:v>189526</c:v>
                </c:pt>
              </c:numCache>
            </c:numRef>
          </c:val>
        </c:ser>
        <c:marker val="1"/>
        <c:axId val="66807680"/>
        <c:axId val="66826240"/>
      </c:lineChart>
      <c:catAx>
        <c:axId val="66807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Fiscal Year</a:t>
                </a:r>
              </a:p>
            </c:rich>
          </c:tx>
          <c:layout>
            <c:manualLayout>
              <c:xMode val="edge"/>
              <c:yMode val="edge"/>
              <c:x val="0.5599155016337245"/>
              <c:y val="0.95213255020646848"/>
            </c:manualLayout>
          </c:layout>
        </c:title>
        <c:numFmt formatCode="0" sourceLinked="1"/>
        <c:majorTickMark val="none"/>
        <c:tickLblPos val="nextTo"/>
        <c:crossAx val="66826240"/>
        <c:crosses val="autoZero"/>
        <c:auto val="1"/>
        <c:lblAlgn val="ctr"/>
        <c:lblOffset val="100"/>
      </c:catAx>
      <c:valAx>
        <c:axId val="66826240"/>
        <c:scaling>
          <c:orientation val="minMax"/>
          <c:min val="100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dirty="0"/>
                  <a:t>Dollars (in thousands)</a:t>
                </a:r>
              </a:p>
            </c:rich>
          </c:tx>
          <c:layout/>
        </c:title>
        <c:numFmt formatCode="_(&quot;$&quot;* #,##0_);_(&quot;$&quot;* \(#,##0\);_(&quot;$&quot;* &quot;-&quot;??_);_(@_)" sourceLinked="1"/>
        <c:majorTickMark val="none"/>
        <c:tickLblPos val="nextTo"/>
        <c:crossAx val="6680768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effectLst>
          <a:outerShdw blurRad="63500" dist="38100" dir="8400000" algn="tr" rotWithShape="0">
            <a:srgbClr val="FF0000">
              <a:alpha val="40000"/>
            </a:srgbClr>
          </a:outerShdw>
        </a:effectLst>
        <a:scene3d>
          <a:camera prst="orthographicFront"/>
          <a:lightRig rig="threePt" dir="t"/>
        </a:scene3d>
        <a:sp3d prstMaterial="flat"/>
      </c:spPr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7"/>
  <c:chart>
    <c:autoTitleDeleted val="1"/>
    <c:plotArea>
      <c:layout/>
      <c:lineChart>
        <c:grouping val="standard"/>
        <c:ser>
          <c:idx val="1"/>
          <c:order val="0"/>
          <c:tx>
            <c:strRef>
              <c:f>'Econ. Dec.'!$B$4</c:f>
              <c:strCache>
                <c:ptCount val="1"/>
                <c:pt idx="0">
                  <c:v>Economic Development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strRef>
              <c:f>'Econ. Dec.'!$C$2:$G$2</c:f>
              <c:strCache>
                <c:ptCount val="5"/>
                <c:pt idx="0">
                  <c:v>FY 2007</c:v>
                </c:pt>
                <c:pt idx="1">
                  <c:v>FY 2008</c:v>
                </c:pt>
                <c:pt idx="2">
                  <c:v>FY 2009</c:v>
                </c:pt>
                <c:pt idx="3">
                  <c:v>FY 2010</c:v>
                </c:pt>
                <c:pt idx="4">
                  <c:v>FY 2011</c:v>
                </c:pt>
              </c:strCache>
            </c:strRef>
          </c:cat>
          <c:val>
            <c:numRef>
              <c:f>'Econ. Dec.'!$C$4:$G$4</c:f>
              <c:numCache>
                <c:formatCode>_("$"* #,##0_);_("$"* \(#,##0\);_("$"* "-"??_);_(@_)</c:formatCode>
                <c:ptCount val="5"/>
                <c:pt idx="0">
                  <c:v>32009</c:v>
                </c:pt>
                <c:pt idx="1">
                  <c:v>32409</c:v>
                </c:pt>
                <c:pt idx="2">
                  <c:v>38182</c:v>
                </c:pt>
                <c:pt idx="3">
                  <c:v>45257</c:v>
                </c:pt>
                <c:pt idx="4">
                  <c:v>46571</c:v>
                </c:pt>
              </c:numCache>
            </c:numRef>
          </c:val>
        </c:ser>
        <c:marker val="1"/>
        <c:axId val="67048576"/>
        <c:axId val="67050496"/>
      </c:lineChart>
      <c:catAx>
        <c:axId val="670485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Fiscal Year</a:t>
                </a:r>
              </a:p>
            </c:rich>
          </c:tx>
          <c:layout>
            <c:manualLayout>
              <c:xMode val="edge"/>
              <c:yMode val="edge"/>
              <c:x val="0.59287589051368594"/>
              <c:y val="0.95169160532457897"/>
            </c:manualLayout>
          </c:layout>
        </c:title>
        <c:numFmt formatCode="0" sourceLinked="1"/>
        <c:majorTickMark val="none"/>
        <c:tickLblPos val="nextTo"/>
        <c:crossAx val="67050496"/>
        <c:crosses val="autoZero"/>
        <c:auto val="1"/>
        <c:lblAlgn val="ctr"/>
        <c:lblOffset val="100"/>
      </c:catAx>
      <c:valAx>
        <c:axId val="67050496"/>
        <c:scaling>
          <c:orientation val="minMax"/>
          <c:min val="200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Dollars (in thousands)</a:t>
                </a:r>
              </a:p>
            </c:rich>
          </c:tx>
          <c:layout>
            <c:manualLayout>
              <c:xMode val="edge"/>
              <c:yMode val="edge"/>
              <c:x val="0.11442788310962557"/>
              <c:y val="0.28075202198471311"/>
            </c:manualLayout>
          </c:layout>
        </c:title>
        <c:numFmt formatCode="_(&quot;$&quot;* #,##0_);_(&quot;$&quot;* \(#,##0\);_(&quot;$&quot;* &quot;-&quot;??_);_(@_)" sourceLinked="1"/>
        <c:majorTickMark val="none"/>
        <c:tickLblPos val="nextTo"/>
        <c:crossAx val="67048576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effectLst>
          <a:outerShdw blurRad="63500" dist="38100" dir="8400000" algn="tr" rotWithShape="0">
            <a:srgbClr val="00B0F0">
              <a:alpha val="40000"/>
            </a:srgbClr>
          </a:outerShdw>
        </a:effectLst>
      </c:spPr>
    </c:plotArea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0.80208</cdr:x>
      <cdr:y>0.18033</cdr:y>
    </cdr:from>
    <cdr:to>
      <cdr:x>0.92708</cdr:x>
      <cdr:y>0.2623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67400" y="838200"/>
          <a:ext cx="9144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0.8125</cdr:x>
      <cdr:y>0.21311</cdr:y>
    </cdr:from>
    <cdr:to>
      <cdr:x>0.9375</cdr:x>
      <cdr:y>0.40984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943600" y="9906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59% increase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0.90625</cdr:x>
      <cdr:y>0.11475</cdr:y>
    </cdr:from>
    <cdr:to>
      <cdr:x>0.92708</cdr:x>
      <cdr:y>0.22951</cdr:y>
    </cdr:to>
    <cdr:sp macro="" textlink="">
      <cdr:nvSpPr>
        <cdr:cNvPr id="5" name="Straight Arrow Connector 4"/>
        <cdr:cNvSpPr/>
      </cdr:nvSpPr>
      <cdr:spPr>
        <a:xfrm xmlns:a="http://schemas.openxmlformats.org/drawingml/2006/main" rot="16200000" flipV="1">
          <a:off x="6438900" y="723900"/>
          <a:ext cx="533401" cy="15239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5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0.65625</cdr:x>
      <cdr:y>0.60656</cdr:y>
    </cdr:from>
    <cdr:to>
      <cdr:x>0.72917</cdr:x>
      <cdr:y>0.63934</cdr:y>
    </cdr:to>
    <cdr:sp macro="" textlink="">
      <cdr:nvSpPr>
        <cdr:cNvPr id="7" name="Straight Arrow Connector 6"/>
        <cdr:cNvSpPr/>
      </cdr:nvSpPr>
      <cdr:spPr>
        <a:xfrm xmlns:a="http://schemas.openxmlformats.org/drawingml/2006/main">
          <a:off x="4800600" y="2819400"/>
          <a:ext cx="533400" cy="1524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5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0.89785</cdr:x>
      <cdr:y>0.12524</cdr:y>
    </cdr:from>
    <cdr:to>
      <cdr:x>0.89807</cdr:x>
      <cdr:y>0.37541</cdr:y>
    </cdr:to>
    <cdr:sp macro="" textlink="">
      <cdr:nvSpPr>
        <cdr:cNvPr id="5" name="Straight Arrow Connector 4"/>
        <cdr:cNvSpPr/>
      </cdr:nvSpPr>
      <cdr:spPr>
        <a:xfrm xmlns:a="http://schemas.openxmlformats.org/drawingml/2006/main" rot="5400000">
          <a:off x="6704806" y="610394"/>
          <a:ext cx="1589" cy="12192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5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0.91909</cdr:x>
      <cdr:y>0.12516</cdr:y>
    </cdr:from>
    <cdr:to>
      <cdr:x>0.9193</cdr:x>
      <cdr:y>0.53141</cdr:y>
    </cdr:to>
    <cdr:sp macro="" textlink="">
      <cdr:nvSpPr>
        <cdr:cNvPr id="3" name="Straight Arrow Connector 2"/>
        <cdr:cNvSpPr/>
      </cdr:nvSpPr>
      <cdr:spPr>
        <a:xfrm xmlns:a="http://schemas.openxmlformats.org/drawingml/2006/main" rot="5400000">
          <a:off x="6933406" y="610394"/>
          <a:ext cx="1589" cy="19812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5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17B7BB-74AE-4FC0-9C2D-C343FAB92A8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A621E3-45FE-4921-AECD-6022E3CB8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2514600"/>
            <a:ext cx="4953000" cy="147002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Budget Trend Lines </a:t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of </a:t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Tribal Priorities</a:t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r>
              <a:rPr lang="en-US" sz="2800" b="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(Report Card)</a:t>
            </a:r>
            <a:endParaRPr lang="en-US" sz="360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334000"/>
            <a:ext cx="5181600" cy="152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Mary Jane Miller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Director, Office of Budget Management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Washington, DC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March 15-16, 2010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Tribal Budget Priorities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1998" y="2362200"/>
          <a:ext cx="7391402" cy="1828802"/>
        </p:xfrm>
        <a:graphic>
          <a:graphicData uri="http://schemas.openxmlformats.org/drawingml/2006/table">
            <a:tbl>
              <a:tblPr/>
              <a:tblGrid>
                <a:gridCol w="3225338"/>
                <a:gridCol w="1041516"/>
                <a:gridCol w="1041516"/>
                <a:gridCol w="1041516"/>
                <a:gridCol w="1041516"/>
              </a:tblGrid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Priorities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FY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mbria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2008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FY 2009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FY 2010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FY 2011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Law Enforcement/Public Safety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mbri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Education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Natural Resources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Contract Support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Economic Development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√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Increases to Tribal Priorities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52400" y="2133600"/>
          <a:ext cx="8556625" cy="3341688"/>
        </p:xfrm>
        <a:graphic>
          <a:graphicData uri="http://schemas.openxmlformats.org/presentationml/2006/ole">
            <p:oleObj spid="_x0000_s2051" name="Worksheet" r:id="rId3" imgW="10020395" imgH="282892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Law Enforcement/Public Safety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752600"/>
          <a:ext cx="7315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43400" y="419100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56% increase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Education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62600" y="259080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12% increase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Natural Resources </a:t>
            </a:r>
            <a:r>
              <a:rPr lang="en-US" sz="1600" dirty="0" smtClean="0"/>
              <a:t>(includes Water)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5000" y="304800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7% increase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6248400" y="3124200"/>
            <a:ext cx="2286000" cy="1588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Contract Support </a:t>
            </a:r>
            <a:r>
              <a:rPr lang="en-US" sz="1600" dirty="0" smtClean="0"/>
              <a:t>(Includes </a:t>
            </a:r>
            <a:r>
              <a:rPr lang="en-US" sz="1600" dirty="0" smtClean="0"/>
              <a:t>ISDF)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6400800" y="3048000"/>
            <a:ext cx="1828800" cy="1588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38800" y="335280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33.5% increase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r>
              <a:rPr lang="en-US" sz="3200" dirty="0" smtClean="0"/>
              <a:t>Economic Development </a:t>
            </a:r>
            <a:r>
              <a:rPr lang="en-US" sz="1600" dirty="0" smtClean="0"/>
              <a:t>(Includes Energy &amp; Loans)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524000"/>
          <a:ext cx="7543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57800" y="320040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 increase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374</TotalTime>
  <Words>141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Oriel</vt:lpstr>
      <vt:lpstr>Microsoft Office Excel Worksheet</vt:lpstr>
      <vt:lpstr>Budget Trend Lines  of  Tribal Priorities (Report Card)</vt:lpstr>
      <vt:lpstr>Tribal Budget Priorities</vt:lpstr>
      <vt:lpstr>Total Increases to Tribal Priorities</vt:lpstr>
      <vt:lpstr>Law Enforcement/Public Safety</vt:lpstr>
      <vt:lpstr>Education</vt:lpstr>
      <vt:lpstr>Natural Resources (includes Water)</vt:lpstr>
      <vt:lpstr>Contract Support (Includes ISDF)</vt:lpstr>
      <vt:lpstr>Economic Development (Includes Energy &amp; Loans)</vt:lpstr>
    </vt:vector>
  </TitlesOfParts>
  <Company>BIA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Trend Lines  of  Tribal Priorities</dc:title>
  <dc:creator>melissa.fortney</dc:creator>
  <cp:lastModifiedBy>maryjane.miller</cp:lastModifiedBy>
  <cp:revision>39</cp:revision>
  <dcterms:created xsi:type="dcterms:W3CDTF">2010-03-10T14:37:49Z</dcterms:created>
  <dcterms:modified xsi:type="dcterms:W3CDTF">2010-03-10T20:53:55Z</dcterms:modified>
</cp:coreProperties>
</file>